
<file path=[Content_Types].xml><?xml version="1.0" encoding="utf-8"?>
<Types xmlns="http://schemas.openxmlformats.org/package/2006/content-types">
  <Default Extension="jpg" ContentType="image/jpeg"/>
  <Default Extension="pdf" ContentType="application/pd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7" r:id="rId2"/>
    <p:sldId id="261" r:id="rId3"/>
    <p:sldId id="262" r:id="rId4"/>
    <p:sldId id="263" r:id="rId5"/>
    <p:sldId id="264" r:id="rId6"/>
    <p:sldId id="265" r:id="rId7"/>
    <p:sldId id="266" r:id="rId8"/>
    <p:sldId id="278" r:id="rId9"/>
    <p:sldId id="279" r:id="rId10"/>
    <p:sldId id="267" r:id="rId11"/>
    <p:sldId id="274" r:id="rId12"/>
    <p:sldId id="268" r:id="rId13"/>
    <p:sldId id="269" r:id="rId14"/>
    <p:sldId id="270" r:id="rId15"/>
    <p:sldId id="271" r:id="rId16"/>
    <p:sldId id="272" r:id="rId17"/>
    <p:sldId id="273" r:id="rId18"/>
    <p:sldId id="276" r:id="rId19"/>
    <p:sldId id="277" r:id="rId20"/>
    <p:sldId id="280" r:id="rId21"/>
    <p:sldId id="281" r:id="rId22"/>
    <p:sldId id="282" r:id="rId23"/>
    <p:sldId id="259" r:id="rId24"/>
    <p:sldId id="275"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9" autoAdjust="0"/>
    <p:restoredTop sz="94695" autoAdjust="0"/>
  </p:normalViewPr>
  <p:slideViewPr>
    <p:cSldViewPr snapToObjects="1">
      <p:cViewPr varScale="1">
        <p:scale>
          <a:sx n="81" d="100"/>
          <a:sy n="81" d="100"/>
        </p:scale>
        <p:origin x="1498"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J Daodu" userId="63add38acb40150f" providerId="LiveId" clId="{1C7AFA12-DA37-4709-BA43-CF40EEAEB012}"/>
    <pc:docChg chg="undo custSel addSld delSld modSld">
      <pc:chgData name="AJ Daodu" userId="63add38acb40150f" providerId="LiveId" clId="{1C7AFA12-DA37-4709-BA43-CF40EEAEB012}" dt="2019-11-04T18:36:22.429" v="571" actId="20577"/>
      <pc:docMkLst>
        <pc:docMk/>
      </pc:docMkLst>
      <pc:sldChg chg="modSp">
        <pc:chgData name="AJ Daodu" userId="63add38acb40150f" providerId="LiveId" clId="{1C7AFA12-DA37-4709-BA43-CF40EEAEB012}" dt="2019-11-04T18:32:43.580" v="464" actId="20577"/>
        <pc:sldMkLst>
          <pc:docMk/>
          <pc:sldMk cId="0" sldId="257"/>
        </pc:sldMkLst>
        <pc:spChg chg="mod">
          <ac:chgData name="AJ Daodu" userId="63add38acb40150f" providerId="LiveId" clId="{1C7AFA12-DA37-4709-BA43-CF40EEAEB012}" dt="2019-11-04T18:32:43.580" v="464" actId="20577"/>
          <ac:spMkLst>
            <pc:docMk/>
            <pc:sldMk cId="0" sldId="257"/>
            <ac:spMk id="2" creationId="{00000000-0000-0000-0000-000000000000}"/>
          </ac:spMkLst>
        </pc:spChg>
        <pc:spChg chg="mod">
          <ac:chgData name="AJ Daodu" userId="63add38acb40150f" providerId="LiveId" clId="{1C7AFA12-DA37-4709-BA43-CF40EEAEB012}" dt="2019-11-04T18:28:50.542" v="450" actId="20577"/>
          <ac:spMkLst>
            <pc:docMk/>
            <pc:sldMk cId="0" sldId="257"/>
            <ac:spMk id="3" creationId="{00000000-0000-0000-0000-000000000000}"/>
          </ac:spMkLst>
        </pc:spChg>
      </pc:sldChg>
      <pc:sldChg chg="del">
        <pc:chgData name="AJ Daodu" userId="63add38acb40150f" providerId="LiveId" clId="{1C7AFA12-DA37-4709-BA43-CF40EEAEB012}" dt="2019-11-04T18:25:09.711" v="403" actId="2696"/>
        <pc:sldMkLst>
          <pc:docMk/>
          <pc:sldMk cId="0" sldId="258"/>
        </pc:sldMkLst>
      </pc:sldChg>
      <pc:sldChg chg="addSp delSp modSp">
        <pc:chgData name="AJ Daodu" userId="63add38acb40150f" providerId="LiveId" clId="{1C7AFA12-DA37-4709-BA43-CF40EEAEB012}" dt="2019-11-04T18:34:40.612" v="547" actId="113"/>
        <pc:sldMkLst>
          <pc:docMk/>
          <pc:sldMk cId="2702522775" sldId="259"/>
        </pc:sldMkLst>
        <pc:spChg chg="mod">
          <ac:chgData name="AJ Daodu" userId="63add38acb40150f" providerId="LiveId" clId="{1C7AFA12-DA37-4709-BA43-CF40EEAEB012}" dt="2019-11-04T18:34:40.612" v="547" actId="113"/>
          <ac:spMkLst>
            <pc:docMk/>
            <pc:sldMk cId="2702522775" sldId="259"/>
            <ac:spMk id="2" creationId="{00000000-0000-0000-0000-000000000000}"/>
          </ac:spMkLst>
        </pc:spChg>
        <pc:spChg chg="del">
          <ac:chgData name="AJ Daodu" userId="63add38acb40150f" providerId="LiveId" clId="{1C7AFA12-DA37-4709-BA43-CF40EEAEB012}" dt="2019-11-04T17:53:01.757" v="1"/>
          <ac:spMkLst>
            <pc:docMk/>
            <pc:sldMk cId="2702522775" sldId="259"/>
            <ac:spMk id="3" creationId="{00000000-0000-0000-0000-000000000000}"/>
          </ac:spMkLst>
        </pc:spChg>
        <pc:picChg chg="add mod">
          <ac:chgData name="AJ Daodu" userId="63add38acb40150f" providerId="LiveId" clId="{1C7AFA12-DA37-4709-BA43-CF40EEAEB012}" dt="2019-11-04T18:15:58.177" v="53" actId="1076"/>
          <ac:picMkLst>
            <pc:docMk/>
            <pc:sldMk cId="2702522775" sldId="259"/>
            <ac:picMk id="5" creationId="{A00EA9EE-9790-4EDA-814B-5BB018148D73}"/>
          </ac:picMkLst>
        </pc:picChg>
        <pc:picChg chg="add del mod">
          <ac:chgData name="AJ Daodu" userId="63add38acb40150f" providerId="LiveId" clId="{1C7AFA12-DA37-4709-BA43-CF40EEAEB012}" dt="2019-11-04T18:06:59.874" v="13" actId="478"/>
          <ac:picMkLst>
            <pc:docMk/>
            <pc:sldMk cId="2702522775" sldId="259"/>
            <ac:picMk id="7" creationId="{B0D589C6-D392-408E-B304-48DE5220F884}"/>
          </ac:picMkLst>
        </pc:picChg>
        <pc:picChg chg="add del mod">
          <ac:chgData name="AJ Daodu" userId="63add38acb40150f" providerId="LiveId" clId="{1C7AFA12-DA37-4709-BA43-CF40EEAEB012}" dt="2019-11-04T18:07:09.931" v="16" actId="478"/>
          <ac:picMkLst>
            <pc:docMk/>
            <pc:sldMk cId="2702522775" sldId="259"/>
            <ac:picMk id="9" creationId="{CDC7170D-DA2E-42DF-A85C-954C79986C17}"/>
          </ac:picMkLst>
        </pc:picChg>
        <pc:picChg chg="add mod">
          <ac:chgData name="AJ Daodu" userId="63add38acb40150f" providerId="LiveId" clId="{1C7AFA12-DA37-4709-BA43-CF40EEAEB012}" dt="2019-11-04T18:15:30.267" v="44" actId="1076"/>
          <ac:picMkLst>
            <pc:docMk/>
            <pc:sldMk cId="2702522775" sldId="259"/>
            <ac:picMk id="10" creationId="{82612702-6528-4977-B0E8-06F2A5C7EEDE}"/>
          </ac:picMkLst>
        </pc:picChg>
        <pc:picChg chg="add mod">
          <ac:chgData name="AJ Daodu" userId="63add38acb40150f" providerId="LiveId" clId="{1C7AFA12-DA37-4709-BA43-CF40EEAEB012}" dt="2019-11-04T18:15:36.612" v="48" actId="1076"/>
          <ac:picMkLst>
            <pc:docMk/>
            <pc:sldMk cId="2702522775" sldId="259"/>
            <ac:picMk id="11" creationId="{84E0F5FC-8CFE-4EBC-AEC8-4DF17278480B}"/>
          </ac:picMkLst>
        </pc:picChg>
        <pc:picChg chg="add mod">
          <ac:chgData name="AJ Daodu" userId="63add38acb40150f" providerId="LiveId" clId="{1C7AFA12-DA37-4709-BA43-CF40EEAEB012}" dt="2019-11-04T18:15:39.250" v="49" actId="1076"/>
          <ac:picMkLst>
            <pc:docMk/>
            <pc:sldMk cId="2702522775" sldId="259"/>
            <ac:picMk id="12" creationId="{31E56E9A-12E0-47CF-BF2C-9D87339BF4B7}"/>
          </ac:picMkLst>
        </pc:picChg>
        <pc:picChg chg="add mod">
          <ac:chgData name="AJ Daodu" userId="63add38acb40150f" providerId="LiveId" clId="{1C7AFA12-DA37-4709-BA43-CF40EEAEB012}" dt="2019-11-04T18:15:40.905" v="50" actId="1076"/>
          <ac:picMkLst>
            <pc:docMk/>
            <pc:sldMk cId="2702522775" sldId="259"/>
            <ac:picMk id="13" creationId="{DD565425-9922-4286-A2BC-E2E3A555E98E}"/>
          </ac:picMkLst>
        </pc:picChg>
      </pc:sldChg>
      <pc:sldChg chg="add del">
        <pc:chgData name="AJ Daodu" userId="63add38acb40150f" providerId="LiveId" clId="{1C7AFA12-DA37-4709-BA43-CF40EEAEB012}" dt="2019-11-04T18:18:13.783" v="56" actId="2696"/>
        <pc:sldMkLst>
          <pc:docMk/>
          <pc:sldMk cId="70984316" sldId="260"/>
        </pc:sldMkLst>
      </pc:sldChg>
      <pc:sldChg chg="addSp modSp add">
        <pc:chgData name="AJ Daodu" userId="63add38acb40150f" providerId="LiveId" clId="{1C7AFA12-DA37-4709-BA43-CF40EEAEB012}" dt="2019-11-04T18:36:22.429" v="571" actId="20577"/>
        <pc:sldMkLst>
          <pc:docMk/>
          <pc:sldMk cId="1613077669" sldId="261"/>
        </pc:sldMkLst>
        <pc:spChg chg="mod">
          <ac:chgData name="AJ Daodu" userId="63add38acb40150f" providerId="LiveId" clId="{1C7AFA12-DA37-4709-BA43-CF40EEAEB012}" dt="2019-11-04T18:33:22.436" v="527" actId="113"/>
          <ac:spMkLst>
            <pc:docMk/>
            <pc:sldMk cId="1613077669" sldId="261"/>
            <ac:spMk id="2" creationId="{00000000-0000-0000-0000-000000000000}"/>
          </ac:spMkLst>
        </pc:spChg>
        <pc:spChg chg="mod">
          <ac:chgData name="AJ Daodu" userId="63add38acb40150f" providerId="LiveId" clId="{1C7AFA12-DA37-4709-BA43-CF40EEAEB012}" dt="2019-11-04T18:36:22.429" v="571" actId="20577"/>
          <ac:spMkLst>
            <pc:docMk/>
            <pc:sldMk cId="1613077669" sldId="261"/>
            <ac:spMk id="3" creationId="{00000000-0000-0000-0000-000000000000}"/>
          </ac:spMkLst>
        </pc:spChg>
        <pc:picChg chg="add mod">
          <ac:chgData name="AJ Daodu" userId="63add38acb40150f" providerId="LiveId" clId="{1C7AFA12-DA37-4709-BA43-CF40EEAEB012}" dt="2019-11-04T18:19:17.099" v="73" actId="1076"/>
          <ac:picMkLst>
            <pc:docMk/>
            <pc:sldMk cId="1613077669" sldId="261"/>
            <ac:picMk id="5" creationId="{D35CD9E4-99FD-4BFF-A2F2-F3AE5AE2F221}"/>
          </ac:picMkLst>
        </pc:picChg>
      </pc:sldChg>
      <pc:sldChg chg="addSp delSp modSp add">
        <pc:chgData name="AJ Daodu" userId="63add38acb40150f" providerId="LiveId" clId="{1C7AFA12-DA37-4709-BA43-CF40EEAEB012}" dt="2019-11-04T18:34:24.694" v="542" actId="113"/>
        <pc:sldMkLst>
          <pc:docMk/>
          <pc:sldMk cId="1081302374" sldId="262"/>
        </pc:sldMkLst>
        <pc:spChg chg="mod">
          <ac:chgData name="AJ Daodu" userId="63add38acb40150f" providerId="LiveId" clId="{1C7AFA12-DA37-4709-BA43-CF40EEAEB012}" dt="2019-11-04T18:33:32.866" v="529" actId="113"/>
          <ac:spMkLst>
            <pc:docMk/>
            <pc:sldMk cId="1081302374" sldId="262"/>
            <ac:spMk id="2" creationId="{00000000-0000-0000-0000-000000000000}"/>
          </ac:spMkLst>
        </pc:spChg>
        <pc:spChg chg="mod">
          <ac:chgData name="AJ Daodu" userId="63add38acb40150f" providerId="LiveId" clId="{1C7AFA12-DA37-4709-BA43-CF40EEAEB012}" dt="2019-11-04T18:34:24.694" v="542" actId="113"/>
          <ac:spMkLst>
            <pc:docMk/>
            <pc:sldMk cId="1081302374" sldId="262"/>
            <ac:spMk id="3" creationId="{00000000-0000-0000-0000-000000000000}"/>
          </ac:spMkLst>
        </pc:spChg>
        <pc:picChg chg="del">
          <ac:chgData name="AJ Daodu" userId="63add38acb40150f" providerId="LiveId" clId="{1C7AFA12-DA37-4709-BA43-CF40EEAEB012}" dt="2019-11-04T18:21:42.443" v="206" actId="478"/>
          <ac:picMkLst>
            <pc:docMk/>
            <pc:sldMk cId="1081302374" sldId="262"/>
            <ac:picMk id="5" creationId="{D35CD9E4-99FD-4BFF-A2F2-F3AE5AE2F221}"/>
          </ac:picMkLst>
        </pc:picChg>
        <pc:picChg chg="add mod">
          <ac:chgData name="AJ Daodu" userId="63add38acb40150f" providerId="LiveId" clId="{1C7AFA12-DA37-4709-BA43-CF40EEAEB012}" dt="2019-11-04T18:21:59.972" v="209" actId="1076"/>
          <ac:picMkLst>
            <pc:docMk/>
            <pc:sldMk cId="1081302374" sldId="262"/>
            <ac:picMk id="6" creationId="{AB64561C-9DD6-427E-B781-A7D66BFAFB12}"/>
          </ac:picMkLst>
        </pc:picChg>
      </pc:sldChg>
      <pc:sldChg chg="addSp delSp modSp add">
        <pc:chgData name="AJ Daodu" userId="63add38acb40150f" providerId="LiveId" clId="{1C7AFA12-DA37-4709-BA43-CF40EEAEB012}" dt="2019-11-04T18:34:16.401" v="540" actId="255"/>
        <pc:sldMkLst>
          <pc:docMk/>
          <pc:sldMk cId="3716068746" sldId="263"/>
        </pc:sldMkLst>
        <pc:spChg chg="mod">
          <ac:chgData name="AJ Daodu" userId="63add38acb40150f" providerId="LiveId" clId="{1C7AFA12-DA37-4709-BA43-CF40EEAEB012}" dt="2019-11-04T18:33:40.177" v="531" actId="113"/>
          <ac:spMkLst>
            <pc:docMk/>
            <pc:sldMk cId="3716068746" sldId="263"/>
            <ac:spMk id="2" creationId="{00000000-0000-0000-0000-000000000000}"/>
          </ac:spMkLst>
        </pc:spChg>
        <pc:spChg chg="mod">
          <ac:chgData name="AJ Daodu" userId="63add38acb40150f" providerId="LiveId" clId="{1C7AFA12-DA37-4709-BA43-CF40EEAEB012}" dt="2019-11-04T18:34:16.401" v="540" actId="255"/>
          <ac:spMkLst>
            <pc:docMk/>
            <pc:sldMk cId="3716068746" sldId="263"/>
            <ac:spMk id="3" creationId="{00000000-0000-0000-0000-000000000000}"/>
          </ac:spMkLst>
        </pc:spChg>
        <pc:picChg chg="del">
          <ac:chgData name="AJ Daodu" userId="63add38acb40150f" providerId="LiveId" clId="{1C7AFA12-DA37-4709-BA43-CF40EEAEB012}" dt="2019-11-04T18:23:38.572" v="319" actId="478"/>
          <ac:picMkLst>
            <pc:docMk/>
            <pc:sldMk cId="3716068746" sldId="263"/>
            <ac:picMk id="5" creationId="{D35CD9E4-99FD-4BFF-A2F2-F3AE5AE2F221}"/>
          </ac:picMkLst>
        </pc:picChg>
        <pc:picChg chg="add mod">
          <ac:chgData name="AJ Daodu" userId="63add38acb40150f" providerId="LiveId" clId="{1C7AFA12-DA37-4709-BA43-CF40EEAEB012}" dt="2019-11-04T18:23:53.825" v="324" actId="1076"/>
          <ac:picMkLst>
            <pc:docMk/>
            <pc:sldMk cId="3716068746" sldId="263"/>
            <ac:picMk id="6" creationId="{05EF22DA-2594-45B8-911D-EFCD9860709E}"/>
          </ac:picMkLst>
        </pc:picChg>
      </pc:sldChg>
      <pc:sldChg chg="addSp delSp modSp add">
        <pc:chgData name="AJ Daodu" userId="63add38acb40150f" providerId="LiveId" clId="{1C7AFA12-DA37-4709-BA43-CF40EEAEB012}" dt="2019-11-04T18:34:04.204" v="536" actId="255"/>
        <pc:sldMkLst>
          <pc:docMk/>
          <pc:sldMk cId="1462831630" sldId="264"/>
        </pc:sldMkLst>
        <pc:spChg chg="mod">
          <ac:chgData name="AJ Daodu" userId="63add38acb40150f" providerId="LiveId" clId="{1C7AFA12-DA37-4709-BA43-CF40EEAEB012}" dt="2019-11-04T18:33:54.172" v="534" actId="113"/>
          <ac:spMkLst>
            <pc:docMk/>
            <pc:sldMk cId="1462831630" sldId="264"/>
            <ac:spMk id="2" creationId="{00000000-0000-0000-0000-000000000000}"/>
          </ac:spMkLst>
        </pc:spChg>
        <pc:spChg chg="mod">
          <ac:chgData name="AJ Daodu" userId="63add38acb40150f" providerId="LiveId" clId="{1C7AFA12-DA37-4709-BA43-CF40EEAEB012}" dt="2019-11-04T18:34:04.204" v="536" actId="255"/>
          <ac:spMkLst>
            <pc:docMk/>
            <pc:sldMk cId="1462831630" sldId="264"/>
            <ac:spMk id="3" creationId="{00000000-0000-0000-0000-000000000000}"/>
          </ac:spMkLst>
        </pc:spChg>
        <pc:picChg chg="add mod">
          <ac:chgData name="AJ Daodu" userId="63add38acb40150f" providerId="LiveId" clId="{1C7AFA12-DA37-4709-BA43-CF40EEAEB012}" dt="2019-11-04T18:25:31.183" v="409" actId="1076"/>
          <ac:picMkLst>
            <pc:docMk/>
            <pc:sldMk cId="1462831630" sldId="264"/>
            <ac:picMk id="5" creationId="{AA55DF93-9AA2-4FE7-BDF4-E096F6CCAEAE}"/>
          </ac:picMkLst>
        </pc:picChg>
        <pc:picChg chg="del">
          <ac:chgData name="AJ Daodu" userId="63add38acb40150f" providerId="LiveId" clId="{1C7AFA12-DA37-4709-BA43-CF40EEAEB012}" dt="2019-11-04T18:25:13.215" v="404" actId="478"/>
          <ac:picMkLst>
            <pc:docMk/>
            <pc:sldMk cId="1462831630" sldId="264"/>
            <ac:picMk id="6" creationId="{05EF22DA-2594-45B8-911D-EFCD9860709E}"/>
          </ac:picMkLst>
        </pc:picChg>
      </pc:sldChg>
    </pc:docChg>
  </pc:docChgLst>
  <pc:docChgLst>
    <pc:chgData name="AJ Daodu" userId="63add38acb40150f" providerId="LiveId" clId="{5BB5508F-74CF-4723-8020-A0FE28CDAD7A}"/>
    <pc:docChg chg="modSld">
      <pc:chgData name="AJ Daodu" userId="63add38acb40150f" providerId="LiveId" clId="{5BB5508F-74CF-4723-8020-A0FE28CDAD7A}" dt="2019-11-04T20:25:05.009" v="14" actId="20577"/>
      <pc:docMkLst>
        <pc:docMk/>
      </pc:docMkLst>
      <pc:sldChg chg="modSp">
        <pc:chgData name="AJ Daodu" userId="63add38acb40150f" providerId="LiveId" clId="{5BB5508F-74CF-4723-8020-A0FE28CDAD7A}" dt="2019-11-04T20:25:05.009" v="14" actId="20577"/>
        <pc:sldMkLst>
          <pc:docMk/>
          <pc:sldMk cId="1462831630" sldId="264"/>
        </pc:sldMkLst>
        <pc:spChg chg="mod">
          <ac:chgData name="AJ Daodu" userId="63add38acb40150f" providerId="LiveId" clId="{5BB5508F-74CF-4723-8020-A0FE28CDAD7A}" dt="2019-11-04T20:25:05.009" v="14" actId="20577"/>
          <ac:spMkLst>
            <pc:docMk/>
            <pc:sldMk cId="1462831630" sldId="264"/>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4D7E19-4331-48EA-A39A-BD0BC15E05D2}" type="datetimeFigureOut">
              <a:rPr lang="en-US" smtClean="0"/>
              <a:t>12/10/2019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C793FA-F102-4F44-BA6D-16B46A2647EC}" type="slidenum">
              <a:rPr lang="en-US" smtClean="0"/>
              <a:t>‹#›</a:t>
            </a:fld>
            <a:endParaRPr lang="en-US"/>
          </a:p>
        </p:txBody>
      </p:sp>
    </p:spTree>
    <p:extLst>
      <p:ext uri="{BB962C8B-B14F-4D97-AF65-F5344CB8AC3E}">
        <p14:creationId xmlns:p14="http://schemas.microsoft.com/office/powerpoint/2010/main" val="3449733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d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d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CF29575-3230-174B-88F1-8EF77BCF9293}" type="datetimeFigureOut">
              <a:rPr lang="en-US" smtClean="0"/>
              <a:pPr/>
              <a:t>12/10/2019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F12BD2-2DB2-7C44-9629-1DCBF4FE425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F29575-3230-174B-88F1-8EF77BCF9293}" type="datetimeFigureOut">
              <a:rPr lang="en-US" smtClean="0"/>
              <a:pPr/>
              <a:t>12/10/2019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F12BD2-2DB2-7C44-9629-1DCBF4FE425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F29575-3230-174B-88F1-8EF77BCF9293}" type="datetimeFigureOut">
              <a:rPr lang="en-US" smtClean="0"/>
              <a:pPr/>
              <a:t>12/10/2019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F12BD2-2DB2-7C44-9629-1DCBF4FE425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CF29575-3230-174B-88F1-8EF77BCF9293}" type="datetimeFigureOut">
              <a:rPr lang="en-US" smtClean="0"/>
              <a:pPr/>
              <a:t>12/10/2019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F12BD2-2DB2-7C44-9629-1DCBF4FE425B}"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CF29575-3230-174B-88F1-8EF77BCF9293}" type="datetimeFigureOut">
              <a:rPr lang="en-US" smtClean="0"/>
              <a:pPr/>
              <a:t>12/10/2019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F12BD2-2DB2-7C44-9629-1DCBF4FE425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CF29575-3230-174B-88F1-8EF77BCF9293}" type="datetimeFigureOut">
              <a:rPr lang="en-US" smtClean="0"/>
              <a:pPr/>
              <a:t>12/10/2019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F12BD2-2DB2-7C44-9629-1DCBF4FE425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F29575-3230-174B-88F1-8EF77BCF9293}" type="datetimeFigureOut">
              <a:rPr lang="en-US" smtClean="0"/>
              <a:pPr/>
              <a:t>12/10/2019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F12BD2-2DB2-7C44-9629-1DCBF4FE425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CF29575-3230-174B-88F1-8EF77BCF9293}" type="datetimeFigureOut">
              <a:rPr lang="en-US" smtClean="0"/>
              <a:pPr/>
              <a:t>12/10/2019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F12BD2-2DB2-7C44-9629-1DCBF4FE425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CF29575-3230-174B-88F1-8EF77BCF9293}" type="datetimeFigureOut">
              <a:rPr lang="en-US" smtClean="0"/>
              <a:pPr/>
              <a:t>12/10/2019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F12BD2-2DB2-7C44-9629-1DCBF4FE425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CF29575-3230-174B-88F1-8EF77BCF9293}" type="datetimeFigureOut">
              <a:rPr lang="en-US" smtClean="0"/>
              <a:pPr/>
              <a:t>12/10/2019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F12BD2-2DB2-7C44-9629-1DCBF4FE425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descr="Powerpoint_BKGround.png"/>
          <p:cNvPicPr>
            <a:picLocks noChangeAspect="1"/>
          </p:cNvPicPr>
          <p:nvPr userDrawn="1"/>
        </p:nvPicPr>
        <p:blipFill>
          <a:blip r:embed="rId2"/>
          <a:stretch>
            <a:fillRect/>
          </a:stretch>
        </p:blipFill>
        <p:spPr>
          <a:xfrm>
            <a:off x="0" y="0"/>
            <a:ext cx="9144000" cy="6858000"/>
          </a:xfrm>
          <a:prstGeom prst="rect">
            <a:avLst/>
          </a:prstGeom>
        </p:spPr>
      </p:pic>
      <p:pic>
        <p:nvPicPr>
          <p:cNvPr id="14338" name="Picture 2"/>
          <p:cNvPicPr>
            <a:picLocks noChangeAspect="1" noChangeArrowheads="1"/>
          </p:cNvPicPr>
          <p:nvPr userDrawn="1"/>
        </p:nvPicPr>
        <mc:AlternateContent xmlns:mc="http://schemas.openxmlformats.org/markup-compatibility/2006">
          <mc:Choice xmlns="" xmlns:mv="urn:schemas-microsoft-com:mac:vml" xmlns:ma="http://schemas.microsoft.com/office/mac/drawingml/2008/main" Requires="ma">
            <p:blipFill>
              <a:blip r:embed="rId3"/>
              <a:srcRect/>
              <a:stretch>
                <a:fillRect/>
              </a:stretch>
            </p:blipFill>
          </mc:Choice>
          <mc:Fallback>
            <p:blipFill>
              <a:blip r:embed="rId4"/>
              <a:srcRect/>
              <a:stretch>
                <a:fillRect/>
              </a:stretch>
            </p:blipFill>
          </mc:Fallback>
        </mc:AlternateContent>
        <p:spPr bwMode="auto">
          <a:xfrm>
            <a:off x="5661025" y="5650934"/>
            <a:ext cx="3025775" cy="749866"/>
          </a:xfrm>
          <a:prstGeom prst="rect">
            <a:avLst/>
          </a:prstGeom>
          <a:noFill/>
          <a:ln w="9525">
            <a:noFill/>
            <a:miter lim="800000"/>
            <a:headEnd/>
            <a:tailEnd/>
          </a:ln>
          <a:effectLst/>
        </p:spPr>
      </p:pic>
      <p:sp>
        <p:nvSpPr>
          <p:cNvPr id="12" name="TextBox 11"/>
          <p:cNvSpPr txBox="1"/>
          <p:nvPr userDrawn="1"/>
        </p:nvSpPr>
        <p:spPr>
          <a:xfrm>
            <a:off x="457200" y="3276600"/>
            <a:ext cx="8229600" cy="830997"/>
          </a:xfrm>
          <a:prstGeom prst="rect">
            <a:avLst/>
          </a:prstGeom>
          <a:noFill/>
        </p:spPr>
        <p:txBody>
          <a:bodyPr wrap="square" rtlCol="0">
            <a:spAutoFit/>
          </a:bodyPr>
          <a:lstStyle/>
          <a:p>
            <a:pPr algn="ctr"/>
            <a:r>
              <a:rPr lang="en-US" sz="2400" dirty="0">
                <a:solidFill>
                  <a:srgbClr val="FFFFFF"/>
                </a:solidFill>
                <a:latin typeface="Utopia"/>
                <a:cs typeface="Utopia"/>
              </a:rPr>
              <a:t>Name</a:t>
            </a:r>
          </a:p>
          <a:p>
            <a:pPr algn="ctr"/>
            <a:r>
              <a:rPr lang="en-US" sz="2400" dirty="0">
                <a:solidFill>
                  <a:srgbClr val="FFFFFF"/>
                </a:solidFill>
                <a:latin typeface="Utopia"/>
                <a:cs typeface="Utopia"/>
              </a:rPr>
              <a:t>University of North Carolina at Charlotte</a:t>
            </a:r>
          </a:p>
        </p:txBody>
      </p:sp>
      <p:sp>
        <p:nvSpPr>
          <p:cNvPr id="13" name="TextBox 12"/>
          <p:cNvSpPr txBox="1"/>
          <p:nvPr userDrawn="1"/>
        </p:nvSpPr>
        <p:spPr>
          <a:xfrm>
            <a:off x="457200" y="1752600"/>
            <a:ext cx="8229600" cy="769441"/>
          </a:xfrm>
          <a:prstGeom prst="rect">
            <a:avLst/>
          </a:prstGeom>
          <a:noFill/>
        </p:spPr>
        <p:txBody>
          <a:bodyPr wrap="square" rtlCol="0">
            <a:spAutoFit/>
          </a:bodyPr>
          <a:lstStyle/>
          <a:p>
            <a:pPr algn="ctr"/>
            <a:r>
              <a:rPr lang="en-US" sz="4400" dirty="0">
                <a:solidFill>
                  <a:srgbClr val="FFFFFF"/>
                </a:solidFill>
                <a:latin typeface="Utopia"/>
                <a:cs typeface="Utopia"/>
              </a:rPr>
              <a:t>Title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6" name="Picture 5" descr="Powerpoint_BKGround.png"/>
          <p:cNvPicPr>
            <a:picLocks noChangeAspect="1"/>
          </p:cNvPicPr>
          <p:nvPr userDrawn="1"/>
        </p:nvPicPr>
        <p:blipFill>
          <a:blip r:embed="rId2"/>
          <a:stretch>
            <a:fillRect/>
          </a:stretch>
        </p:blipFill>
        <p:spPr>
          <a:xfrm>
            <a:off x="0" y="0"/>
            <a:ext cx="9144000" cy="6858000"/>
          </a:xfrm>
          <a:prstGeom prst="rect">
            <a:avLst/>
          </a:prstGeom>
        </p:spPr>
      </p:pic>
      <p:pic>
        <p:nvPicPr>
          <p:cNvPr id="7" name="Picture 2"/>
          <p:cNvPicPr>
            <a:picLocks noChangeAspect="1" noChangeArrowheads="1"/>
          </p:cNvPicPr>
          <p:nvPr userDrawn="1"/>
        </p:nvPicPr>
        <mc:AlternateContent xmlns:mc="http://schemas.openxmlformats.org/markup-compatibility/2006">
          <mc:Choice xmlns="" xmlns:mv="urn:schemas-microsoft-com:mac:vml" xmlns:ma="http://schemas.microsoft.com/office/mac/drawingml/2008/main" Requires="ma">
            <p:blipFill>
              <a:blip r:embed="rId3"/>
              <a:srcRect/>
              <a:stretch>
                <a:fillRect/>
              </a:stretch>
            </p:blipFill>
          </mc:Choice>
          <mc:Fallback>
            <p:blipFill>
              <a:blip r:embed="rId4"/>
              <a:srcRect/>
              <a:stretch>
                <a:fillRect/>
              </a:stretch>
            </p:blipFill>
          </mc:Fallback>
        </mc:AlternateContent>
        <p:spPr bwMode="auto">
          <a:xfrm>
            <a:off x="5661025" y="5650934"/>
            <a:ext cx="3025775" cy="749866"/>
          </a:xfrm>
          <a:prstGeom prst="rect">
            <a:avLst/>
          </a:prstGeom>
          <a:noFill/>
          <a:ln w="9525">
            <a:noFill/>
            <a:miter lim="800000"/>
            <a:headEnd/>
            <a:tailEnd/>
          </a:ln>
          <a:effectLst/>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F29575-3230-174B-88F1-8EF77BCF9293}" type="datetimeFigureOut">
              <a:rPr lang="en-US" smtClean="0"/>
              <a:pPr/>
              <a:t>12/10/2019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F12BD2-2DB2-7C44-9629-1DCBF4FE425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F29575-3230-174B-88F1-8EF77BCF9293}" type="datetimeFigureOut">
              <a:rPr lang="en-US" smtClean="0"/>
              <a:pPr/>
              <a:t>12/10/2019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F12BD2-2DB2-7C44-9629-1DCBF4FE425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0" r:id="rId7"/>
    <p:sldLayoutId id="2147483661" r:id="rId8"/>
    <p:sldLayoutId id="2147483655" r:id="rId9"/>
    <p:sldLayoutId id="2147483656" r:id="rId10"/>
    <p:sldLayoutId id="2147483657" r:id="rId11"/>
    <p:sldLayoutId id="2147483658" r:id="rId12"/>
    <p:sldLayoutId id="2147483659"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1756320"/>
            <a:ext cx="7772400" cy="769441"/>
          </a:xfrm>
          <a:prstGeom prst="rect">
            <a:avLst/>
          </a:prstGeom>
          <a:noFill/>
        </p:spPr>
        <p:txBody>
          <a:bodyPr wrap="square" rtlCol="0">
            <a:spAutoFit/>
          </a:bodyPr>
          <a:lstStyle/>
          <a:p>
            <a:pPr algn="ctr"/>
            <a:r>
              <a:rPr lang="en-US" sz="4400" dirty="0">
                <a:solidFill>
                  <a:srgbClr val="FFFFFF"/>
                </a:solidFill>
                <a:latin typeface="Utopia"/>
                <a:cs typeface="Utopia"/>
              </a:rPr>
              <a:t>Mobile Meals</a:t>
            </a:r>
          </a:p>
        </p:txBody>
      </p:sp>
      <p:sp>
        <p:nvSpPr>
          <p:cNvPr id="3" name="TextBox 2"/>
          <p:cNvSpPr txBox="1"/>
          <p:nvPr/>
        </p:nvSpPr>
        <p:spPr>
          <a:xfrm>
            <a:off x="685800" y="3276600"/>
            <a:ext cx="7772400" cy="1877437"/>
          </a:xfrm>
          <a:prstGeom prst="rect">
            <a:avLst/>
          </a:prstGeom>
          <a:noFill/>
        </p:spPr>
        <p:txBody>
          <a:bodyPr wrap="square" rtlCol="0">
            <a:spAutoFit/>
          </a:bodyPr>
          <a:lstStyle/>
          <a:p>
            <a:pPr algn="ctr"/>
            <a:r>
              <a:rPr lang="en-US" sz="2400" dirty="0">
                <a:solidFill>
                  <a:schemeClr val="bg1"/>
                </a:solidFill>
                <a:latin typeface="Utopia"/>
                <a:cs typeface="Utopia"/>
              </a:rPr>
              <a:t>The Alpha Team</a:t>
            </a:r>
          </a:p>
          <a:p>
            <a:pPr algn="ctr"/>
            <a:r>
              <a:rPr lang="en-US" sz="2400" dirty="0">
                <a:solidFill>
                  <a:schemeClr val="bg1"/>
                </a:solidFill>
                <a:latin typeface="Utopia"/>
                <a:cs typeface="Utopia"/>
              </a:rPr>
              <a:t>ITSC 6160 Group Project</a:t>
            </a:r>
          </a:p>
          <a:p>
            <a:pPr algn="ctr"/>
            <a:r>
              <a:rPr lang="en-US" sz="2400" dirty="0">
                <a:solidFill>
                  <a:schemeClr val="bg1"/>
                </a:solidFill>
                <a:latin typeface="Utopia"/>
                <a:cs typeface="Utopia"/>
              </a:rPr>
              <a:t>University of North Carolina at Charlotte</a:t>
            </a:r>
          </a:p>
          <a:p>
            <a:pPr algn="ctr"/>
            <a:endParaRPr lang="en-US" sz="4400" dirty="0">
              <a:latin typeface="Utopia"/>
              <a:cs typeface="Utop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BA7F00-B052-4A62-B76B-15DE685A7EB5}"/>
              </a:ext>
            </a:extLst>
          </p:cNvPr>
          <p:cNvPicPr>
            <a:picLocks noChangeAspect="1"/>
          </p:cNvPicPr>
          <p:nvPr/>
        </p:nvPicPr>
        <p:blipFill>
          <a:blip r:embed="rId2"/>
          <a:stretch>
            <a:fillRect/>
          </a:stretch>
        </p:blipFill>
        <p:spPr>
          <a:xfrm>
            <a:off x="0" y="1552370"/>
            <a:ext cx="9144000" cy="3753260"/>
          </a:xfrm>
          <a:prstGeom prst="rect">
            <a:avLst/>
          </a:prstGeom>
        </p:spPr>
      </p:pic>
      <p:sp>
        <p:nvSpPr>
          <p:cNvPr id="5" name="TextBox 4">
            <a:extLst>
              <a:ext uri="{FF2B5EF4-FFF2-40B4-BE49-F238E27FC236}">
                <a16:creationId xmlns:a16="http://schemas.microsoft.com/office/drawing/2014/main" id="{E03328FA-86C3-466E-8EE0-6EB8BBEF569B}"/>
              </a:ext>
            </a:extLst>
          </p:cNvPr>
          <p:cNvSpPr txBox="1"/>
          <p:nvPr/>
        </p:nvSpPr>
        <p:spPr>
          <a:xfrm>
            <a:off x="2438400" y="685800"/>
            <a:ext cx="4495800" cy="523220"/>
          </a:xfrm>
          <a:prstGeom prst="rect">
            <a:avLst/>
          </a:prstGeom>
          <a:noFill/>
        </p:spPr>
        <p:txBody>
          <a:bodyPr wrap="square" rtlCol="0">
            <a:spAutoFit/>
          </a:bodyPr>
          <a:lstStyle/>
          <a:p>
            <a:pPr algn="ctr"/>
            <a:r>
              <a:rPr lang="en-US" sz="2800" dirty="0">
                <a:solidFill>
                  <a:schemeClr val="bg1"/>
                </a:solidFill>
              </a:rPr>
              <a:t>Stored Procedures</a:t>
            </a:r>
          </a:p>
        </p:txBody>
      </p:sp>
    </p:spTree>
    <p:extLst>
      <p:ext uri="{BB962C8B-B14F-4D97-AF65-F5344CB8AC3E}">
        <p14:creationId xmlns:p14="http://schemas.microsoft.com/office/powerpoint/2010/main" val="2518919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7BA187-E022-445E-806B-4C154D36C934}"/>
              </a:ext>
            </a:extLst>
          </p:cNvPr>
          <p:cNvPicPr>
            <a:picLocks noChangeAspect="1"/>
          </p:cNvPicPr>
          <p:nvPr/>
        </p:nvPicPr>
        <p:blipFill>
          <a:blip r:embed="rId2"/>
          <a:stretch>
            <a:fillRect/>
          </a:stretch>
        </p:blipFill>
        <p:spPr>
          <a:xfrm>
            <a:off x="285750" y="717771"/>
            <a:ext cx="8572500" cy="4867749"/>
          </a:xfrm>
          <a:prstGeom prst="rect">
            <a:avLst/>
          </a:prstGeom>
        </p:spPr>
      </p:pic>
      <p:sp>
        <p:nvSpPr>
          <p:cNvPr id="3" name="TextBox 2">
            <a:extLst>
              <a:ext uri="{FF2B5EF4-FFF2-40B4-BE49-F238E27FC236}">
                <a16:creationId xmlns:a16="http://schemas.microsoft.com/office/drawing/2014/main" id="{C999B509-2FBF-4D8E-8BA8-51D767E47B37}"/>
              </a:ext>
            </a:extLst>
          </p:cNvPr>
          <p:cNvSpPr txBox="1"/>
          <p:nvPr/>
        </p:nvSpPr>
        <p:spPr>
          <a:xfrm>
            <a:off x="2590800" y="152400"/>
            <a:ext cx="4648200" cy="461665"/>
          </a:xfrm>
          <a:prstGeom prst="rect">
            <a:avLst/>
          </a:prstGeom>
          <a:noFill/>
        </p:spPr>
        <p:txBody>
          <a:bodyPr wrap="square" rtlCol="0">
            <a:spAutoFit/>
          </a:bodyPr>
          <a:lstStyle/>
          <a:p>
            <a:pPr algn="ctr"/>
            <a:r>
              <a:rPr lang="en-US" sz="2400" dirty="0">
                <a:solidFill>
                  <a:schemeClr val="bg1"/>
                </a:solidFill>
              </a:rPr>
              <a:t>Output for Stored Procedure</a:t>
            </a:r>
          </a:p>
        </p:txBody>
      </p:sp>
    </p:spTree>
    <p:extLst>
      <p:ext uri="{BB962C8B-B14F-4D97-AF65-F5344CB8AC3E}">
        <p14:creationId xmlns:p14="http://schemas.microsoft.com/office/powerpoint/2010/main" val="3053977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AA2672-97E5-4CAA-B7F5-0D5974449D08}"/>
              </a:ext>
            </a:extLst>
          </p:cNvPr>
          <p:cNvPicPr>
            <a:picLocks noChangeAspect="1"/>
          </p:cNvPicPr>
          <p:nvPr/>
        </p:nvPicPr>
        <p:blipFill>
          <a:blip r:embed="rId2"/>
          <a:stretch>
            <a:fillRect/>
          </a:stretch>
        </p:blipFill>
        <p:spPr>
          <a:xfrm>
            <a:off x="190500" y="794863"/>
            <a:ext cx="8763000" cy="4813175"/>
          </a:xfrm>
          <a:prstGeom prst="rect">
            <a:avLst/>
          </a:prstGeom>
        </p:spPr>
      </p:pic>
      <p:sp>
        <p:nvSpPr>
          <p:cNvPr id="3" name="TextBox 2">
            <a:extLst>
              <a:ext uri="{FF2B5EF4-FFF2-40B4-BE49-F238E27FC236}">
                <a16:creationId xmlns:a16="http://schemas.microsoft.com/office/drawing/2014/main" id="{720FBB45-C549-4D49-9B0F-3B389483C9FC}"/>
              </a:ext>
            </a:extLst>
          </p:cNvPr>
          <p:cNvSpPr txBox="1"/>
          <p:nvPr/>
        </p:nvSpPr>
        <p:spPr>
          <a:xfrm>
            <a:off x="2590800" y="304800"/>
            <a:ext cx="3962400" cy="461665"/>
          </a:xfrm>
          <a:prstGeom prst="rect">
            <a:avLst/>
          </a:prstGeom>
          <a:noFill/>
        </p:spPr>
        <p:txBody>
          <a:bodyPr wrap="square" rtlCol="0">
            <a:spAutoFit/>
          </a:bodyPr>
          <a:lstStyle/>
          <a:p>
            <a:pPr algn="ctr"/>
            <a:r>
              <a:rPr lang="en-US" sz="2400" dirty="0">
                <a:solidFill>
                  <a:schemeClr val="bg1"/>
                </a:solidFill>
              </a:rPr>
              <a:t>View - 1</a:t>
            </a:r>
          </a:p>
        </p:txBody>
      </p:sp>
    </p:spTree>
    <p:extLst>
      <p:ext uri="{BB962C8B-B14F-4D97-AF65-F5344CB8AC3E}">
        <p14:creationId xmlns:p14="http://schemas.microsoft.com/office/powerpoint/2010/main" val="36046627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D7B0D5-0353-4C05-AF16-8E6AF615D010}"/>
              </a:ext>
            </a:extLst>
          </p:cNvPr>
          <p:cNvPicPr>
            <a:picLocks noChangeAspect="1"/>
          </p:cNvPicPr>
          <p:nvPr/>
        </p:nvPicPr>
        <p:blipFill>
          <a:blip r:embed="rId2"/>
          <a:stretch>
            <a:fillRect/>
          </a:stretch>
        </p:blipFill>
        <p:spPr>
          <a:xfrm>
            <a:off x="533400" y="914400"/>
            <a:ext cx="7848600" cy="4656464"/>
          </a:xfrm>
          <a:prstGeom prst="rect">
            <a:avLst/>
          </a:prstGeom>
        </p:spPr>
      </p:pic>
      <p:sp>
        <p:nvSpPr>
          <p:cNvPr id="3" name="TextBox 2">
            <a:extLst>
              <a:ext uri="{FF2B5EF4-FFF2-40B4-BE49-F238E27FC236}">
                <a16:creationId xmlns:a16="http://schemas.microsoft.com/office/drawing/2014/main" id="{23A26D6F-5350-4A8B-BC3E-BD5771C90D51}"/>
              </a:ext>
            </a:extLst>
          </p:cNvPr>
          <p:cNvSpPr txBox="1"/>
          <p:nvPr/>
        </p:nvSpPr>
        <p:spPr>
          <a:xfrm>
            <a:off x="2514600" y="304800"/>
            <a:ext cx="3200400" cy="461665"/>
          </a:xfrm>
          <a:prstGeom prst="rect">
            <a:avLst/>
          </a:prstGeom>
          <a:noFill/>
        </p:spPr>
        <p:txBody>
          <a:bodyPr wrap="square" rtlCol="0">
            <a:spAutoFit/>
          </a:bodyPr>
          <a:lstStyle/>
          <a:p>
            <a:pPr algn="ctr"/>
            <a:r>
              <a:rPr lang="en-US" sz="2400" dirty="0">
                <a:solidFill>
                  <a:schemeClr val="bg1"/>
                </a:solidFill>
              </a:rPr>
              <a:t>Output for View 1</a:t>
            </a:r>
          </a:p>
        </p:txBody>
      </p:sp>
    </p:spTree>
    <p:extLst>
      <p:ext uri="{BB962C8B-B14F-4D97-AF65-F5344CB8AC3E}">
        <p14:creationId xmlns:p14="http://schemas.microsoft.com/office/powerpoint/2010/main" val="3526516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FF7322-EABD-449A-844A-D975284A1206}"/>
              </a:ext>
            </a:extLst>
          </p:cNvPr>
          <p:cNvPicPr>
            <a:picLocks noChangeAspect="1"/>
          </p:cNvPicPr>
          <p:nvPr/>
        </p:nvPicPr>
        <p:blipFill>
          <a:blip r:embed="rId2"/>
          <a:stretch>
            <a:fillRect/>
          </a:stretch>
        </p:blipFill>
        <p:spPr>
          <a:xfrm>
            <a:off x="419100" y="770448"/>
            <a:ext cx="8115300" cy="4818303"/>
          </a:xfrm>
          <a:prstGeom prst="rect">
            <a:avLst/>
          </a:prstGeom>
        </p:spPr>
      </p:pic>
      <p:sp>
        <p:nvSpPr>
          <p:cNvPr id="3" name="TextBox 2">
            <a:extLst>
              <a:ext uri="{FF2B5EF4-FFF2-40B4-BE49-F238E27FC236}">
                <a16:creationId xmlns:a16="http://schemas.microsoft.com/office/drawing/2014/main" id="{EC9B7F01-604A-4B78-9B05-EF3F5F73802C}"/>
              </a:ext>
            </a:extLst>
          </p:cNvPr>
          <p:cNvSpPr txBox="1"/>
          <p:nvPr/>
        </p:nvSpPr>
        <p:spPr>
          <a:xfrm>
            <a:off x="2590800" y="304800"/>
            <a:ext cx="3352800" cy="461665"/>
          </a:xfrm>
          <a:prstGeom prst="rect">
            <a:avLst/>
          </a:prstGeom>
          <a:noFill/>
        </p:spPr>
        <p:txBody>
          <a:bodyPr wrap="square" rtlCol="0">
            <a:spAutoFit/>
          </a:bodyPr>
          <a:lstStyle/>
          <a:p>
            <a:pPr algn="ctr"/>
            <a:r>
              <a:rPr lang="en-US" sz="2400" dirty="0">
                <a:solidFill>
                  <a:schemeClr val="bg1"/>
                </a:solidFill>
              </a:rPr>
              <a:t>View - 2</a:t>
            </a:r>
          </a:p>
        </p:txBody>
      </p:sp>
    </p:spTree>
    <p:extLst>
      <p:ext uri="{BB962C8B-B14F-4D97-AF65-F5344CB8AC3E}">
        <p14:creationId xmlns:p14="http://schemas.microsoft.com/office/powerpoint/2010/main" val="587964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32B8C5-4565-4567-BA85-03E34C97D5BF}"/>
              </a:ext>
            </a:extLst>
          </p:cNvPr>
          <p:cNvPicPr>
            <a:picLocks noChangeAspect="1"/>
          </p:cNvPicPr>
          <p:nvPr/>
        </p:nvPicPr>
        <p:blipFill>
          <a:blip r:embed="rId2"/>
          <a:stretch>
            <a:fillRect/>
          </a:stretch>
        </p:blipFill>
        <p:spPr>
          <a:xfrm>
            <a:off x="609600" y="725915"/>
            <a:ext cx="7772400" cy="4899120"/>
          </a:xfrm>
          <a:prstGeom prst="rect">
            <a:avLst/>
          </a:prstGeom>
        </p:spPr>
      </p:pic>
      <p:sp>
        <p:nvSpPr>
          <p:cNvPr id="3" name="TextBox 2">
            <a:extLst>
              <a:ext uri="{FF2B5EF4-FFF2-40B4-BE49-F238E27FC236}">
                <a16:creationId xmlns:a16="http://schemas.microsoft.com/office/drawing/2014/main" id="{D3B1D6D9-15D6-4BDD-968F-FC7538881225}"/>
              </a:ext>
            </a:extLst>
          </p:cNvPr>
          <p:cNvSpPr txBox="1"/>
          <p:nvPr/>
        </p:nvSpPr>
        <p:spPr>
          <a:xfrm>
            <a:off x="2984369" y="248539"/>
            <a:ext cx="3048000" cy="461665"/>
          </a:xfrm>
          <a:prstGeom prst="rect">
            <a:avLst/>
          </a:prstGeom>
          <a:noFill/>
        </p:spPr>
        <p:txBody>
          <a:bodyPr wrap="square" rtlCol="0">
            <a:spAutoFit/>
          </a:bodyPr>
          <a:lstStyle/>
          <a:p>
            <a:pPr algn="ctr"/>
            <a:r>
              <a:rPr lang="en-US" sz="2400" dirty="0">
                <a:solidFill>
                  <a:schemeClr val="bg1"/>
                </a:solidFill>
              </a:rPr>
              <a:t>Output for View 2</a:t>
            </a:r>
          </a:p>
        </p:txBody>
      </p:sp>
    </p:spTree>
    <p:extLst>
      <p:ext uri="{BB962C8B-B14F-4D97-AF65-F5344CB8AC3E}">
        <p14:creationId xmlns:p14="http://schemas.microsoft.com/office/powerpoint/2010/main" val="3221066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E0D0B8-D757-4758-B3AB-6CD742A4F1AD}"/>
              </a:ext>
            </a:extLst>
          </p:cNvPr>
          <p:cNvPicPr>
            <a:picLocks noChangeAspect="1"/>
          </p:cNvPicPr>
          <p:nvPr/>
        </p:nvPicPr>
        <p:blipFill>
          <a:blip r:embed="rId2"/>
          <a:stretch>
            <a:fillRect/>
          </a:stretch>
        </p:blipFill>
        <p:spPr>
          <a:xfrm>
            <a:off x="190500" y="1387102"/>
            <a:ext cx="8763000" cy="4048592"/>
          </a:xfrm>
          <a:prstGeom prst="rect">
            <a:avLst/>
          </a:prstGeom>
        </p:spPr>
      </p:pic>
      <p:sp>
        <p:nvSpPr>
          <p:cNvPr id="3" name="TextBox 2">
            <a:extLst>
              <a:ext uri="{FF2B5EF4-FFF2-40B4-BE49-F238E27FC236}">
                <a16:creationId xmlns:a16="http://schemas.microsoft.com/office/drawing/2014/main" id="{A3810563-16A3-4C51-8DED-38531A6FAB3D}"/>
              </a:ext>
            </a:extLst>
          </p:cNvPr>
          <p:cNvSpPr txBox="1"/>
          <p:nvPr/>
        </p:nvSpPr>
        <p:spPr>
          <a:xfrm>
            <a:off x="2362200" y="533400"/>
            <a:ext cx="3810000" cy="461665"/>
          </a:xfrm>
          <a:prstGeom prst="rect">
            <a:avLst/>
          </a:prstGeom>
          <a:noFill/>
        </p:spPr>
        <p:txBody>
          <a:bodyPr wrap="square" rtlCol="0">
            <a:spAutoFit/>
          </a:bodyPr>
          <a:lstStyle/>
          <a:p>
            <a:pPr algn="ctr"/>
            <a:r>
              <a:rPr lang="en-US" sz="2400" dirty="0">
                <a:solidFill>
                  <a:schemeClr val="bg1"/>
                </a:solidFill>
              </a:rPr>
              <a:t>Triggers</a:t>
            </a:r>
          </a:p>
        </p:txBody>
      </p:sp>
    </p:spTree>
    <p:extLst>
      <p:ext uri="{BB962C8B-B14F-4D97-AF65-F5344CB8AC3E}">
        <p14:creationId xmlns:p14="http://schemas.microsoft.com/office/powerpoint/2010/main" val="73997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C122E1-6F6A-47FB-9F2E-5D5B68A14E4A}"/>
              </a:ext>
            </a:extLst>
          </p:cNvPr>
          <p:cNvPicPr>
            <a:picLocks noChangeAspect="1"/>
          </p:cNvPicPr>
          <p:nvPr/>
        </p:nvPicPr>
        <p:blipFill>
          <a:blip r:embed="rId2"/>
          <a:stretch>
            <a:fillRect/>
          </a:stretch>
        </p:blipFill>
        <p:spPr>
          <a:xfrm>
            <a:off x="129309" y="914400"/>
            <a:ext cx="8885382" cy="4709062"/>
          </a:xfrm>
          <a:prstGeom prst="rect">
            <a:avLst/>
          </a:prstGeom>
        </p:spPr>
      </p:pic>
      <p:sp>
        <p:nvSpPr>
          <p:cNvPr id="3" name="TextBox 2">
            <a:extLst>
              <a:ext uri="{FF2B5EF4-FFF2-40B4-BE49-F238E27FC236}">
                <a16:creationId xmlns:a16="http://schemas.microsoft.com/office/drawing/2014/main" id="{610AF898-045D-4223-A6AF-9BA55F03B073}"/>
              </a:ext>
            </a:extLst>
          </p:cNvPr>
          <p:cNvSpPr txBox="1"/>
          <p:nvPr/>
        </p:nvSpPr>
        <p:spPr>
          <a:xfrm>
            <a:off x="2438400" y="381000"/>
            <a:ext cx="3886200" cy="461665"/>
          </a:xfrm>
          <a:prstGeom prst="rect">
            <a:avLst/>
          </a:prstGeom>
          <a:noFill/>
        </p:spPr>
        <p:txBody>
          <a:bodyPr wrap="square" rtlCol="0">
            <a:spAutoFit/>
          </a:bodyPr>
          <a:lstStyle/>
          <a:p>
            <a:pPr algn="ctr"/>
            <a:r>
              <a:rPr lang="en-US" sz="2400" dirty="0">
                <a:solidFill>
                  <a:schemeClr val="bg1"/>
                </a:solidFill>
              </a:rPr>
              <a:t>Output for Trigger</a:t>
            </a:r>
          </a:p>
        </p:txBody>
      </p:sp>
    </p:spTree>
    <p:extLst>
      <p:ext uri="{BB962C8B-B14F-4D97-AF65-F5344CB8AC3E}">
        <p14:creationId xmlns:p14="http://schemas.microsoft.com/office/powerpoint/2010/main" val="3227098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87161B-5DAC-4F59-B133-4813018DEB16}"/>
              </a:ext>
            </a:extLst>
          </p:cNvPr>
          <p:cNvPicPr>
            <a:picLocks noChangeAspect="1"/>
          </p:cNvPicPr>
          <p:nvPr/>
        </p:nvPicPr>
        <p:blipFill>
          <a:blip r:embed="rId2"/>
          <a:stretch>
            <a:fillRect/>
          </a:stretch>
        </p:blipFill>
        <p:spPr>
          <a:xfrm>
            <a:off x="105552" y="1243758"/>
            <a:ext cx="8932896" cy="4370484"/>
          </a:xfrm>
          <a:prstGeom prst="rect">
            <a:avLst/>
          </a:prstGeom>
        </p:spPr>
      </p:pic>
      <p:sp>
        <p:nvSpPr>
          <p:cNvPr id="3" name="TextBox 2">
            <a:extLst>
              <a:ext uri="{FF2B5EF4-FFF2-40B4-BE49-F238E27FC236}">
                <a16:creationId xmlns:a16="http://schemas.microsoft.com/office/drawing/2014/main" id="{A95B03F1-83A3-4256-A0A8-9AC29157375A}"/>
              </a:ext>
            </a:extLst>
          </p:cNvPr>
          <p:cNvSpPr txBox="1"/>
          <p:nvPr/>
        </p:nvSpPr>
        <p:spPr>
          <a:xfrm>
            <a:off x="2590800" y="457200"/>
            <a:ext cx="3962400" cy="461665"/>
          </a:xfrm>
          <a:prstGeom prst="rect">
            <a:avLst/>
          </a:prstGeom>
          <a:noFill/>
        </p:spPr>
        <p:txBody>
          <a:bodyPr wrap="square" rtlCol="0">
            <a:spAutoFit/>
          </a:bodyPr>
          <a:lstStyle/>
          <a:p>
            <a:pPr algn="ctr"/>
            <a:r>
              <a:rPr lang="en-US" sz="2400" dirty="0">
                <a:solidFill>
                  <a:schemeClr val="bg1"/>
                </a:solidFill>
              </a:rPr>
              <a:t>Indexes</a:t>
            </a:r>
          </a:p>
        </p:txBody>
      </p:sp>
    </p:spTree>
    <p:extLst>
      <p:ext uri="{BB962C8B-B14F-4D97-AF65-F5344CB8AC3E}">
        <p14:creationId xmlns:p14="http://schemas.microsoft.com/office/powerpoint/2010/main" val="12558622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A89416-03B2-4623-98F6-33CA0B42F471}"/>
              </a:ext>
            </a:extLst>
          </p:cNvPr>
          <p:cNvSpPr txBox="1"/>
          <p:nvPr/>
        </p:nvSpPr>
        <p:spPr>
          <a:xfrm>
            <a:off x="1295400" y="228600"/>
            <a:ext cx="6629400" cy="830997"/>
          </a:xfrm>
          <a:prstGeom prst="rect">
            <a:avLst/>
          </a:prstGeom>
          <a:noFill/>
        </p:spPr>
        <p:txBody>
          <a:bodyPr wrap="square" rtlCol="0">
            <a:spAutoFit/>
          </a:bodyPr>
          <a:lstStyle/>
          <a:p>
            <a:pPr algn="ctr"/>
            <a:r>
              <a:rPr lang="en-US" sz="2400" dirty="0">
                <a:solidFill>
                  <a:schemeClr val="bg1"/>
                </a:solidFill>
              </a:rPr>
              <a:t>Retrieving Info from MySQL Student  to </a:t>
            </a:r>
          </a:p>
          <a:p>
            <a:pPr algn="ctr"/>
            <a:r>
              <a:rPr lang="en-US" sz="2400" dirty="0">
                <a:solidFill>
                  <a:schemeClr val="bg1"/>
                </a:solidFill>
              </a:rPr>
              <a:t>User Interface</a:t>
            </a:r>
          </a:p>
        </p:txBody>
      </p:sp>
      <p:pic>
        <p:nvPicPr>
          <p:cNvPr id="4" name="Picture 3">
            <a:extLst>
              <a:ext uri="{FF2B5EF4-FFF2-40B4-BE49-F238E27FC236}">
                <a16:creationId xmlns:a16="http://schemas.microsoft.com/office/drawing/2014/main" id="{3CFFCC9B-63D4-4243-A202-C34A5B449A17}"/>
              </a:ext>
            </a:extLst>
          </p:cNvPr>
          <p:cNvPicPr>
            <a:picLocks noChangeAspect="1"/>
          </p:cNvPicPr>
          <p:nvPr/>
        </p:nvPicPr>
        <p:blipFill>
          <a:blip r:embed="rId2"/>
          <a:stretch>
            <a:fillRect/>
          </a:stretch>
        </p:blipFill>
        <p:spPr>
          <a:xfrm>
            <a:off x="228600" y="1059597"/>
            <a:ext cx="8686800" cy="4606335"/>
          </a:xfrm>
          <a:prstGeom prst="rect">
            <a:avLst/>
          </a:prstGeom>
        </p:spPr>
      </p:pic>
    </p:spTree>
    <p:extLst>
      <p:ext uri="{BB962C8B-B14F-4D97-AF65-F5344CB8AC3E}">
        <p14:creationId xmlns:p14="http://schemas.microsoft.com/office/powerpoint/2010/main" val="1648037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609600"/>
            <a:ext cx="7772400" cy="584776"/>
          </a:xfrm>
          <a:prstGeom prst="rect">
            <a:avLst/>
          </a:prstGeom>
          <a:noFill/>
        </p:spPr>
        <p:txBody>
          <a:bodyPr wrap="square" rtlCol="0">
            <a:spAutoFit/>
          </a:bodyPr>
          <a:lstStyle/>
          <a:p>
            <a:pPr algn="ctr"/>
            <a:r>
              <a:rPr lang="en-US" sz="3200" dirty="0">
                <a:solidFill>
                  <a:srgbClr val="FFFFFF"/>
                </a:solidFill>
                <a:latin typeface="Utopia"/>
                <a:cs typeface="Utopia"/>
              </a:rPr>
              <a:t>Meet the Team</a:t>
            </a:r>
          </a:p>
        </p:txBody>
      </p:sp>
      <p:sp>
        <p:nvSpPr>
          <p:cNvPr id="3" name="TextBox 2"/>
          <p:cNvSpPr txBox="1"/>
          <p:nvPr/>
        </p:nvSpPr>
        <p:spPr>
          <a:xfrm>
            <a:off x="685800" y="1676400"/>
            <a:ext cx="7772400" cy="3847207"/>
          </a:xfrm>
          <a:prstGeom prst="rect">
            <a:avLst/>
          </a:prstGeom>
          <a:noFill/>
        </p:spPr>
        <p:txBody>
          <a:bodyPr wrap="square" rtlCol="0">
            <a:spAutoFit/>
          </a:bodyPr>
          <a:lstStyle/>
          <a:p>
            <a:r>
              <a:rPr lang="en-US" sz="2800" dirty="0" err="1">
                <a:solidFill>
                  <a:schemeClr val="bg1"/>
                </a:solidFill>
                <a:latin typeface="Utopia"/>
                <a:cs typeface="Utopia"/>
              </a:rPr>
              <a:t>Anjolaoluwa</a:t>
            </a:r>
            <a:r>
              <a:rPr lang="en-US" sz="2800" dirty="0">
                <a:solidFill>
                  <a:schemeClr val="bg1"/>
                </a:solidFill>
                <a:latin typeface="Utopia"/>
                <a:cs typeface="Utopia"/>
              </a:rPr>
              <a:t> (AJ) Daodu</a:t>
            </a:r>
          </a:p>
          <a:p>
            <a:endParaRPr lang="en-US" sz="2400" b="1" dirty="0">
              <a:solidFill>
                <a:schemeClr val="bg1"/>
              </a:solidFill>
              <a:latin typeface="Utopia"/>
              <a:cs typeface="Utopia"/>
            </a:endParaRPr>
          </a:p>
          <a:p>
            <a:pPr marL="571500" indent="-571500">
              <a:buFont typeface="Arial" panose="020B0604020202020204" pitchFamily="34" charset="0"/>
              <a:buChar char="•"/>
            </a:pPr>
            <a:r>
              <a:rPr lang="en-US" sz="2400" dirty="0">
                <a:solidFill>
                  <a:schemeClr val="bg1"/>
                </a:solidFill>
                <a:latin typeface="Utopia"/>
                <a:cs typeface="Utopia"/>
              </a:rPr>
              <a:t>Hometown: Raleigh, NC</a:t>
            </a:r>
          </a:p>
          <a:p>
            <a:pPr marL="571500" indent="-571500">
              <a:buFont typeface="Arial" panose="020B0604020202020204" pitchFamily="34" charset="0"/>
              <a:buChar char="•"/>
            </a:pPr>
            <a:r>
              <a:rPr lang="en-US" sz="2400" dirty="0">
                <a:solidFill>
                  <a:schemeClr val="bg1"/>
                </a:solidFill>
                <a:latin typeface="Utopia"/>
                <a:cs typeface="Utopia"/>
              </a:rPr>
              <a:t>Major: M.S in Computer Science</a:t>
            </a:r>
          </a:p>
          <a:p>
            <a:pPr marL="571500" indent="-571500">
              <a:buFont typeface="Arial" panose="020B0604020202020204" pitchFamily="34" charset="0"/>
              <a:buChar char="•"/>
            </a:pPr>
            <a:r>
              <a:rPr lang="en-US" sz="2400" dirty="0">
                <a:solidFill>
                  <a:schemeClr val="bg1"/>
                </a:solidFill>
                <a:latin typeface="Utopia"/>
                <a:cs typeface="Utopia"/>
              </a:rPr>
              <a:t>Concentration: Information Security and </a:t>
            </a:r>
          </a:p>
          <a:p>
            <a:pPr lvl="1"/>
            <a:r>
              <a:rPr lang="en-US" sz="2400" dirty="0">
                <a:solidFill>
                  <a:schemeClr val="bg1"/>
                </a:solidFill>
                <a:latin typeface="Utopia"/>
                <a:cs typeface="Utopia"/>
              </a:rPr>
              <a:t>	                       Privacy</a:t>
            </a:r>
          </a:p>
          <a:p>
            <a:pPr marL="571500" indent="-571500">
              <a:buFont typeface="Arial" panose="020B0604020202020204" pitchFamily="34" charset="0"/>
              <a:buChar char="•"/>
            </a:pPr>
            <a:r>
              <a:rPr lang="en-US" sz="2400" dirty="0">
                <a:solidFill>
                  <a:schemeClr val="bg1"/>
                </a:solidFill>
                <a:latin typeface="Utopia"/>
                <a:cs typeface="Utopia"/>
              </a:rPr>
              <a:t>Graduation Year: December 2021</a:t>
            </a:r>
          </a:p>
          <a:p>
            <a:pPr marL="571500" indent="-571500">
              <a:buFont typeface="Arial" panose="020B0604020202020204" pitchFamily="34" charset="0"/>
              <a:buChar char="•"/>
            </a:pPr>
            <a:endParaRPr lang="en-US" sz="2400" b="1" dirty="0">
              <a:solidFill>
                <a:schemeClr val="bg1"/>
              </a:solidFill>
              <a:latin typeface="Utopia"/>
              <a:cs typeface="Utopia"/>
            </a:endParaRPr>
          </a:p>
          <a:p>
            <a:pPr algn="ctr"/>
            <a:endParaRPr lang="en-US" sz="4400" dirty="0">
              <a:latin typeface="Utopia"/>
              <a:cs typeface="Utopia"/>
            </a:endParaRPr>
          </a:p>
        </p:txBody>
      </p:sp>
      <p:pic>
        <p:nvPicPr>
          <p:cNvPr id="5" name="Picture 4">
            <a:extLst>
              <a:ext uri="{FF2B5EF4-FFF2-40B4-BE49-F238E27FC236}">
                <a16:creationId xmlns:a16="http://schemas.microsoft.com/office/drawing/2014/main" id="{D35CD9E4-99FD-4BFF-A2F2-F3AE5AE2F221}"/>
              </a:ext>
            </a:extLst>
          </p:cNvPr>
          <p:cNvPicPr>
            <a:picLocks noChangeAspect="1"/>
          </p:cNvPicPr>
          <p:nvPr/>
        </p:nvPicPr>
        <p:blipFill>
          <a:blip r:embed="rId2"/>
          <a:stretch>
            <a:fillRect/>
          </a:stretch>
        </p:blipFill>
        <p:spPr>
          <a:xfrm>
            <a:off x="6572250" y="2135292"/>
            <a:ext cx="2571750" cy="3429000"/>
          </a:xfrm>
          <a:prstGeom prst="rect">
            <a:avLst/>
          </a:prstGeom>
        </p:spPr>
      </p:pic>
    </p:spTree>
    <p:extLst>
      <p:ext uri="{BB962C8B-B14F-4D97-AF65-F5344CB8AC3E}">
        <p14:creationId xmlns:p14="http://schemas.microsoft.com/office/powerpoint/2010/main" val="16130776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DB0491-4251-485C-BE5B-62D3E27D16F9}"/>
              </a:ext>
            </a:extLst>
          </p:cNvPr>
          <p:cNvPicPr>
            <a:picLocks noChangeAspect="1"/>
          </p:cNvPicPr>
          <p:nvPr/>
        </p:nvPicPr>
        <p:blipFill>
          <a:blip r:embed="rId2"/>
          <a:stretch>
            <a:fillRect/>
          </a:stretch>
        </p:blipFill>
        <p:spPr>
          <a:xfrm>
            <a:off x="228600" y="2438400"/>
            <a:ext cx="8686800" cy="1685499"/>
          </a:xfrm>
          <a:prstGeom prst="rect">
            <a:avLst/>
          </a:prstGeom>
        </p:spPr>
      </p:pic>
      <p:sp>
        <p:nvSpPr>
          <p:cNvPr id="3" name="TextBox 2">
            <a:extLst>
              <a:ext uri="{FF2B5EF4-FFF2-40B4-BE49-F238E27FC236}">
                <a16:creationId xmlns:a16="http://schemas.microsoft.com/office/drawing/2014/main" id="{EC1E6A42-90C3-466E-8388-A6DF538A3999}"/>
              </a:ext>
            </a:extLst>
          </p:cNvPr>
          <p:cNvSpPr txBox="1"/>
          <p:nvPr/>
        </p:nvSpPr>
        <p:spPr>
          <a:xfrm>
            <a:off x="1752600" y="990600"/>
            <a:ext cx="5791200" cy="830997"/>
          </a:xfrm>
          <a:prstGeom prst="rect">
            <a:avLst/>
          </a:prstGeom>
          <a:noFill/>
        </p:spPr>
        <p:txBody>
          <a:bodyPr wrap="square" rtlCol="0">
            <a:spAutoFit/>
          </a:bodyPr>
          <a:lstStyle/>
          <a:p>
            <a:pPr algn="ctr"/>
            <a:r>
              <a:rPr lang="en-US" sz="2400" dirty="0">
                <a:solidFill>
                  <a:schemeClr val="bg1"/>
                </a:solidFill>
              </a:rPr>
              <a:t>Inserting Info from student table </a:t>
            </a:r>
          </a:p>
          <a:p>
            <a:pPr algn="ctr"/>
            <a:r>
              <a:rPr lang="en-US" sz="2400" dirty="0">
                <a:solidFill>
                  <a:schemeClr val="bg1"/>
                </a:solidFill>
              </a:rPr>
              <a:t> User Interface to MySQL</a:t>
            </a:r>
          </a:p>
        </p:txBody>
      </p:sp>
    </p:spTree>
    <p:extLst>
      <p:ext uri="{BB962C8B-B14F-4D97-AF65-F5344CB8AC3E}">
        <p14:creationId xmlns:p14="http://schemas.microsoft.com/office/powerpoint/2010/main" val="34318085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11D1CF-DD5B-4E4E-B90B-88B2B76A04EB}"/>
              </a:ext>
            </a:extLst>
          </p:cNvPr>
          <p:cNvPicPr>
            <a:picLocks noChangeAspect="1"/>
          </p:cNvPicPr>
          <p:nvPr/>
        </p:nvPicPr>
        <p:blipFill>
          <a:blip r:embed="rId2"/>
          <a:stretch>
            <a:fillRect/>
          </a:stretch>
        </p:blipFill>
        <p:spPr>
          <a:xfrm>
            <a:off x="228600" y="2209800"/>
            <a:ext cx="8686800" cy="2344932"/>
          </a:xfrm>
          <a:prstGeom prst="rect">
            <a:avLst/>
          </a:prstGeom>
        </p:spPr>
      </p:pic>
      <p:sp>
        <p:nvSpPr>
          <p:cNvPr id="3" name="TextBox 2">
            <a:extLst>
              <a:ext uri="{FF2B5EF4-FFF2-40B4-BE49-F238E27FC236}">
                <a16:creationId xmlns:a16="http://schemas.microsoft.com/office/drawing/2014/main" id="{B509991D-C9CF-45F5-884D-5D8BEE59FFF6}"/>
              </a:ext>
            </a:extLst>
          </p:cNvPr>
          <p:cNvSpPr txBox="1"/>
          <p:nvPr/>
        </p:nvSpPr>
        <p:spPr>
          <a:xfrm>
            <a:off x="1447800" y="762000"/>
            <a:ext cx="6934200" cy="461665"/>
          </a:xfrm>
          <a:prstGeom prst="rect">
            <a:avLst/>
          </a:prstGeom>
          <a:noFill/>
        </p:spPr>
        <p:txBody>
          <a:bodyPr wrap="square" rtlCol="0">
            <a:spAutoFit/>
          </a:bodyPr>
          <a:lstStyle/>
          <a:p>
            <a:pPr algn="ctr"/>
            <a:r>
              <a:rPr lang="en-US" sz="2400" dirty="0">
                <a:solidFill>
                  <a:schemeClr val="bg1"/>
                </a:solidFill>
              </a:rPr>
              <a:t>Updating data in Student table</a:t>
            </a:r>
          </a:p>
        </p:txBody>
      </p:sp>
    </p:spTree>
    <p:extLst>
      <p:ext uri="{BB962C8B-B14F-4D97-AF65-F5344CB8AC3E}">
        <p14:creationId xmlns:p14="http://schemas.microsoft.com/office/powerpoint/2010/main" val="11934731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F6542E-0F06-4F56-A813-E2EC01B74406}"/>
              </a:ext>
            </a:extLst>
          </p:cNvPr>
          <p:cNvPicPr>
            <a:picLocks noChangeAspect="1"/>
          </p:cNvPicPr>
          <p:nvPr/>
        </p:nvPicPr>
        <p:blipFill>
          <a:blip r:embed="rId2"/>
          <a:stretch>
            <a:fillRect/>
          </a:stretch>
        </p:blipFill>
        <p:spPr>
          <a:xfrm>
            <a:off x="417881" y="782425"/>
            <a:ext cx="8308238" cy="4800600"/>
          </a:xfrm>
          <a:prstGeom prst="rect">
            <a:avLst/>
          </a:prstGeom>
        </p:spPr>
      </p:pic>
      <p:sp>
        <p:nvSpPr>
          <p:cNvPr id="4" name="TextBox 3">
            <a:extLst>
              <a:ext uri="{FF2B5EF4-FFF2-40B4-BE49-F238E27FC236}">
                <a16:creationId xmlns:a16="http://schemas.microsoft.com/office/drawing/2014/main" id="{12A64ECA-4042-4D52-AB62-0C94A469CF8F}"/>
              </a:ext>
            </a:extLst>
          </p:cNvPr>
          <p:cNvSpPr txBox="1"/>
          <p:nvPr/>
        </p:nvSpPr>
        <p:spPr>
          <a:xfrm>
            <a:off x="1676400" y="304800"/>
            <a:ext cx="6553200" cy="461665"/>
          </a:xfrm>
          <a:prstGeom prst="rect">
            <a:avLst/>
          </a:prstGeom>
          <a:noFill/>
        </p:spPr>
        <p:txBody>
          <a:bodyPr wrap="square" rtlCol="0">
            <a:spAutoFit/>
          </a:bodyPr>
          <a:lstStyle/>
          <a:p>
            <a:pPr algn="ctr"/>
            <a:r>
              <a:rPr lang="en-US" sz="2400" dirty="0">
                <a:solidFill>
                  <a:schemeClr val="bg1"/>
                </a:solidFill>
              </a:rPr>
              <a:t>Deleting Row 7 from Student Table</a:t>
            </a:r>
          </a:p>
        </p:txBody>
      </p:sp>
    </p:spTree>
    <p:extLst>
      <p:ext uri="{BB962C8B-B14F-4D97-AF65-F5344CB8AC3E}">
        <p14:creationId xmlns:p14="http://schemas.microsoft.com/office/powerpoint/2010/main" val="9952871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609600"/>
            <a:ext cx="7772400" cy="584776"/>
          </a:xfrm>
          <a:prstGeom prst="rect">
            <a:avLst/>
          </a:prstGeom>
          <a:noFill/>
        </p:spPr>
        <p:txBody>
          <a:bodyPr wrap="square" rtlCol="0">
            <a:spAutoFit/>
          </a:bodyPr>
          <a:lstStyle/>
          <a:p>
            <a:pPr algn="ctr"/>
            <a:r>
              <a:rPr lang="en-US" sz="3200" dirty="0">
                <a:solidFill>
                  <a:srgbClr val="FFFFFF"/>
                </a:solidFill>
                <a:latin typeface="Utopia"/>
                <a:cs typeface="Utopia"/>
              </a:rPr>
              <a:t>Meet the Team</a:t>
            </a:r>
          </a:p>
        </p:txBody>
      </p:sp>
      <p:pic>
        <p:nvPicPr>
          <p:cNvPr id="5" name="Picture 4">
            <a:extLst>
              <a:ext uri="{FF2B5EF4-FFF2-40B4-BE49-F238E27FC236}">
                <a16:creationId xmlns:a16="http://schemas.microsoft.com/office/drawing/2014/main" id="{A00EA9EE-9790-4EDA-814B-5BB018148D73}"/>
              </a:ext>
            </a:extLst>
          </p:cNvPr>
          <p:cNvPicPr>
            <a:picLocks noChangeAspect="1"/>
          </p:cNvPicPr>
          <p:nvPr/>
        </p:nvPicPr>
        <p:blipFill>
          <a:blip r:embed="rId2"/>
          <a:stretch>
            <a:fillRect/>
          </a:stretch>
        </p:blipFill>
        <p:spPr>
          <a:xfrm>
            <a:off x="197644" y="1567242"/>
            <a:ext cx="8748712" cy="4918245"/>
          </a:xfrm>
          <a:prstGeom prst="rect">
            <a:avLst/>
          </a:prstGeom>
        </p:spPr>
      </p:pic>
      <p:pic>
        <p:nvPicPr>
          <p:cNvPr id="10" name="Picture 9">
            <a:extLst>
              <a:ext uri="{FF2B5EF4-FFF2-40B4-BE49-F238E27FC236}">
                <a16:creationId xmlns:a16="http://schemas.microsoft.com/office/drawing/2014/main" id="{82612702-6528-4977-B0E8-06F2A5C7EEDE}"/>
              </a:ext>
            </a:extLst>
          </p:cNvPr>
          <p:cNvPicPr>
            <a:picLocks noChangeAspect="1"/>
          </p:cNvPicPr>
          <p:nvPr/>
        </p:nvPicPr>
        <p:blipFill>
          <a:blip r:embed="rId3"/>
          <a:stretch>
            <a:fillRect/>
          </a:stretch>
        </p:blipFill>
        <p:spPr>
          <a:xfrm>
            <a:off x="6903659" y="2039062"/>
            <a:ext cx="1172465" cy="1685419"/>
          </a:xfrm>
          <a:prstGeom prst="rect">
            <a:avLst/>
          </a:prstGeom>
        </p:spPr>
      </p:pic>
      <p:pic>
        <p:nvPicPr>
          <p:cNvPr id="11" name="Picture 10">
            <a:extLst>
              <a:ext uri="{FF2B5EF4-FFF2-40B4-BE49-F238E27FC236}">
                <a16:creationId xmlns:a16="http://schemas.microsoft.com/office/drawing/2014/main" id="{84E0F5FC-8CFE-4EBC-AEC8-4DF17278480B}"/>
              </a:ext>
            </a:extLst>
          </p:cNvPr>
          <p:cNvPicPr>
            <a:picLocks noChangeAspect="1"/>
          </p:cNvPicPr>
          <p:nvPr/>
        </p:nvPicPr>
        <p:blipFill>
          <a:blip r:embed="rId4"/>
          <a:stretch>
            <a:fillRect/>
          </a:stretch>
        </p:blipFill>
        <p:spPr>
          <a:xfrm>
            <a:off x="400518" y="2207518"/>
            <a:ext cx="1895631" cy="2442961"/>
          </a:xfrm>
          <a:prstGeom prst="rect">
            <a:avLst/>
          </a:prstGeom>
        </p:spPr>
      </p:pic>
      <p:pic>
        <p:nvPicPr>
          <p:cNvPr id="12" name="Picture 11">
            <a:extLst>
              <a:ext uri="{FF2B5EF4-FFF2-40B4-BE49-F238E27FC236}">
                <a16:creationId xmlns:a16="http://schemas.microsoft.com/office/drawing/2014/main" id="{31E56E9A-12E0-47CF-BF2C-9D87339BF4B7}"/>
              </a:ext>
            </a:extLst>
          </p:cNvPr>
          <p:cNvPicPr>
            <a:picLocks noChangeAspect="1"/>
          </p:cNvPicPr>
          <p:nvPr/>
        </p:nvPicPr>
        <p:blipFill>
          <a:blip r:embed="rId5"/>
          <a:stretch>
            <a:fillRect/>
          </a:stretch>
        </p:blipFill>
        <p:spPr>
          <a:xfrm>
            <a:off x="2296149" y="4026365"/>
            <a:ext cx="2205229" cy="2286304"/>
          </a:xfrm>
          <a:prstGeom prst="rect">
            <a:avLst/>
          </a:prstGeom>
        </p:spPr>
      </p:pic>
      <p:pic>
        <p:nvPicPr>
          <p:cNvPr id="13" name="Picture 12">
            <a:extLst>
              <a:ext uri="{FF2B5EF4-FFF2-40B4-BE49-F238E27FC236}">
                <a16:creationId xmlns:a16="http://schemas.microsoft.com/office/drawing/2014/main" id="{DD565425-9922-4286-A2BC-E2E3A555E98E}"/>
              </a:ext>
            </a:extLst>
          </p:cNvPr>
          <p:cNvPicPr>
            <a:picLocks noChangeAspect="1"/>
          </p:cNvPicPr>
          <p:nvPr/>
        </p:nvPicPr>
        <p:blipFill>
          <a:blip r:embed="rId6"/>
          <a:stretch>
            <a:fillRect/>
          </a:stretch>
        </p:blipFill>
        <p:spPr>
          <a:xfrm>
            <a:off x="5738320" y="4043950"/>
            <a:ext cx="1317378" cy="1685419"/>
          </a:xfrm>
          <a:prstGeom prst="rect">
            <a:avLst/>
          </a:prstGeom>
        </p:spPr>
      </p:pic>
    </p:spTree>
    <p:extLst>
      <p:ext uri="{BB962C8B-B14F-4D97-AF65-F5344CB8AC3E}">
        <p14:creationId xmlns:p14="http://schemas.microsoft.com/office/powerpoint/2010/main" val="27025227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E5E906-85D7-4644-8860-DE1D6D8AAE44}"/>
              </a:ext>
            </a:extLst>
          </p:cNvPr>
          <p:cNvSpPr txBox="1"/>
          <p:nvPr/>
        </p:nvSpPr>
        <p:spPr>
          <a:xfrm>
            <a:off x="1371600" y="2621280"/>
            <a:ext cx="6934200" cy="1015663"/>
          </a:xfrm>
          <a:prstGeom prst="rect">
            <a:avLst/>
          </a:prstGeom>
          <a:noFill/>
        </p:spPr>
        <p:txBody>
          <a:bodyPr wrap="square" rtlCol="0">
            <a:spAutoFit/>
          </a:bodyPr>
          <a:lstStyle/>
          <a:p>
            <a:pPr algn="ctr"/>
            <a:r>
              <a:rPr lang="en-US" sz="6000" dirty="0">
                <a:solidFill>
                  <a:schemeClr val="bg1"/>
                </a:solidFill>
              </a:rPr>
              <a:t>Thank You</a:t>
            </a:r>
          </a:p>
        </p:txBody>
      </p:sp>
    </p:spTree>
    <p:extLst>
      <p:ext uri="{BB962C8B-B14F-4D97-AF65-F5344CB8AC3E}">
        <p14:creationId xmlns:p14="http://schemas.microsoft.com/office/powerpoint/2010/main" val="4195331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609600"/>
            <a:ext cx="7772400" cy="584776"/>
          </a:xfrm>
          <a:prstGeom prst="rect">
            <a:avLst/>
          </a:prstGeom>
          <a:noFill/>
        </p:spPr>
        <p:txBody>
          <a:bodyPr wrap="square" rtlCol="0">
            <a:spAutoFit/>
          </a:bodyPr>
          <a:lstStyle/>
          <a:p>
            <a:pPr algn="ctr"/>
            <a:r>
              <a:rPr lang="en-US" sz="3200" dirty="0">
                <a:solidFill>
                  <a:srgbClr val="FFFFFF"/>
                </a:solidFill>
                <a:latin typeface="Utopia"/>
                <a:cs typeface="Utopia"/>
              </a:rPr>
              <a:t>Meet the Team</a:t>
            </a:r>
          </a:p>
        </p:txBody>
      </p:sp>
      <p:sp>
        <p:nvSpPr>
          <p:cNvPr id="3" name="TextBox 2"/>
          <p:cNvSpPr txBox="1"/>
          <p:nvPr/>
        </p:nvSpPr>
        <p:spPr>
          <a:xfrm>
            <a:off x="685800" y="1676400"/>
            <a:ext cx="7772400" cy="3477875"/>
          </a:xfrm>
          <a:prstGeom prst="rect">
            <a:avLst/>
          </a:prstGeom>
          <a:noFill/>
        </p:spPr>
        <p:txBody>
          <a:bodyPr wrap="square" rtlCol="0">
            <a:spAutoFit/>
          </a:bodyPr>
          <a:lstStyle/>
          <a:p>
            <a:r>
              <a:rPr lang="en-US" sz="2800" dirty="0">
                <a:solidFill>
                  <a:schemeClr val="bg1"/>
                </a:solidFill>
                <a:latin typeface="Utopia"/>
                <a:cs typeface="Utopia"/>
              </a:rPr>
              <a:t>Nithya Sri Srinivasan</a:t>
            </a:r>
          </a:p>
          <a:p>
            <a:endParaRPr lang="en-US" sz="2400" b="1" dirty="0">
              <a:solidFill>
                <a:schemeClr val="bg1"/>
              </a:solidFill>
              <a:latin typeface="Utopia"/>
              <a:cs typeface="Utopia"/>
            </a:endParaRPr>
          </a:p>
          <a:p>
            <a:pPr marL="571500" indent="-571500">
              <a:buFont typeface="Arial" panose="020B0604020202020204" pitchFamily="34" charset="0"/>
              <a:buChar char="•"/>
            </a:pPr>
            <a:r>
              <a:rPr lang="en-US" sz="2400" dirty="0">
                <a:solidFill>
                  <a:schemeClr val="bg1"/>
                </a:solidFill>
                <a:latin typeface="Utopia"/>
                <a:cs typeface="Utopia"/>
              </a:rPr>
              <a:t>Hometown: Concord, NC</a:t>
            </a:r>
          </a:p>
          <a:p>
            <a:pPr marL="571500" indent="-571500">
              <a:buFont typeface="Arial" panose="020B0604020202020204" pitchFamily="34" charset="0"/>
              <a:buChar char="•"/>
            </a:pPr>
            <a:r>
              <a:rPr lang="en-US" sz="2400" dirty="0">
                <a:solidFill>
                  <a:schemeClr val="bg1"/>
                </a:solidFill>
                <a:latin typeface="Utopia"/>
                <a:cs typeface="Utopia"/>
              </a:rPr>
              <a:t>Major: M.S in Electrical and Computer </a:t>
            </a:r>
          </a:p>
          <a:p>
            <a:pPr lvl="1"/>
            <a:r>
              <a:rPr lang="en-US" sz="2400" dirty="0">
                <a:solidFill>
                  <a:schemeClr val="bg1"/>
                </a:solidFill>
                <a:latin typeface="Utopia"/>
                <a:cs typeface="Utopia"/>
              </a:rPr>
              <a:t>	        Engineering</a:t>
            </a:r>
          </a:p>
          <a:p>
            <a:pPr marL="342900" indent="-342900">
              <a:buFont typeface="Arial" panose="020B0604020202020204" pitchFamily="34" charset="0"/>
              <a:buChar char="•"/>
            </a:pPr>
            <a:r>
              <a:rPr lang="en-US" sz="2400" dirty="0">
                <a:solidFill>
                  <a:schemeClr val="bg1"/>
                </a:solidFill>
                <a:latin typeface="Utopia"/>
                <a:cs typeface="Utopia"/>
              </a:rPr>
              <a:t>   Graduation Year: May 2020</a:t>
            </a:r>
          </a:p>
          <a:p>
            <a:pPr marL="571500" indent="-571500">
              <a:buFont typeface="Arial" panose="020B0604020202020204" pitchFamily="34" charset="0"/>
              <a:buChar char="•"/>
            </a:pPr>
            <a:endParaRPr lang="en-US" sz="2400" b="1" dirty="0">
              <a:solidFill>
                <a:schemeClr val="bg1"/>
              </a:solidFill>
              <a:latin typeface="Utopia"/>
              <a:cs typeface="Utopia"/>
            </a:endParaRPr>
          </a:p>
          <a:p>
            <a:pPr algn="ctr"/>
            <a:endParaRPr lang="en-US" sz="4400" dirty="0">
              <a:latin typeface="Utopia"/>
              <a:cs typeface="Utopia"/>
            </a:endParaRPr>
          </a:p>
        </p:txBody>
      </p:sp>
      <p:pic>
        <p:nvPicPr>
          <p:cNvPr id="6" name="Picture 5">
            <a:extLst>
              <a:ext uri="{FF2B5EF4-FFF2-40B4-BE49-F238E27FC236}">
                <a16:creationId xmlns:a16="http://schemas.microsoft.com/office/drawing/2014/main" id="{AB64561C-9DD6-427E-B781-A7D66BFAFB12}"/>
              </a:ext>
            </a:extLst>
          </p:cNvPr>
          <p:cNvPicPr>
            <a:picLocks noChangeAspect="1"/>
          </p:cNvPicPr>
          <p:nvPr/>
        </p:nvPicPr>
        <p:blipFill>
          <a:blip r:embed="rId2"/>
          <a:stretch>
            <a:fillRect/>
          </a:stretch>
        </p:blipFill>
        <p:spPr>
          <a:xfrm>
            <a:off x="6477000" y="2171700"/>
            <a:ext cx="2343150" cy="3124200"/>
          </a:xfrm>
          <a:prstGeom prst="rect">
            <a:avLst/>
          </a:prstGeom>
        </p:spPr>
      </p:pic>
    </p:spTree>
    <p:extLst>
      <p:ext uri="{BB962C8B-B14F-4D97-AF65-F5344CB8AC3E}">
        <p14:creationId xmlns:p14="http://schemas.microsoft.com/office/powerpoint/2010/main" val="1081302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609600"/>
            <a:ext cx="7772400" cy="584776"/>
          </a:xfrm>
          <a:prstGeom prst="rect">
            <a:avLst/>
          </a:prstGeom>
          <a:noFill/>
        </p:spPr>
        <p:txBody>
          <a:bodyPr wrap="square" rtlCol="0">
            <a:spAutoFit/>
          </a:bodyPr>
          <a:lstStyle/>
          <a:p>
            <a:pPr algn="ctr"/>
            <a:r>
              <a:rPr lang="en-US" sz="3200" dirty="0">
                <a:solidFill>
                  <a:srgbClr val="FFFFFF"/>
                </a:solidFill>
                <a:latin typeface="Utopia"/>
                <a:cs typeface="Utopia"/>
              </a:rPr>
              <a:t>Meet the Team</a:t>
            </a:r>
          </a:p>
        </p:txBody>
      </p:sp>
      <p:sp>
        <p:nvSpPr>
          <p:cNvPr id="3" name="TextBox 2"/>
          <p:cNvSpPr txBox="1"/>
          <p:nvPr/>
        </p:nvSpPr>
        <p:spPr>
          <a:xfrm>
            <a:off x="685800" y="1676400"/>
            <a:ext cx="7772400" cy="3847207"/>
          </a:xfrm>
          <a:prstGeom prst="rect">
            <a:avLst/>
          </a:prstGeom>
          <a:noFill/>
        </p:spPr>
        <p:txBody>
          <a:bodyPr wrap="square" rtlCol="0">
            <a:spAutoFit/>
          </a:bodyPr>
          <a:lstStyle/>
          <a:p>
            <a:r>
              <a:rPr lang="en-US" sz="2800" dirty="0" err="1">
                <a:solidFill>
                  <a:schemeClr val="bg1"/>
                </a:solidFill>
                <a:latin typeface="Utopia"/>
                <a:cs typeface="Utopia"/>
              </a:rPr>
              <a:t>Vaasant</a:t>
            </a:r>
            <a:r>
              <a:rPr lang="en-US" sz="2800" dirty="0">
                <a:solidFill>
                  <a:schemeClr val="bg1"/>
                </a:solidFill>
                <a:latin typeface="Utopia"/>
                <a:cs typeface="Utopia"/>
              </a:rPr>
              <a:t> </a:t>
            </a:r>
            <a:r>
              <a:rPr lang="en-US" sz="2800" dirty="0" err="1">
                <a:solidFill>
                  <a:schemeClr val="bg1"/>
                </a:solidFill>
                <a:latin typeface="Utopia"/>
                <a:cs typeface="Utopia"/>
              </a:rPr>
              <a:t>Sreereddy</a:t>
            </a:r>
            <a:endParaRPr lang="en-US" sz="2800" dirty="0">
              <a:solidFill>
                <a:schemeClr val="bg1"/>
              </a:solidFill>
              <a:latin typeface="Utopia"/>
              <a:cs typeface="Utopia"/>
            </a:endParaRPr>
          </a:p>
          <a:p>
            <a:endParaRPr lang="en-US" sz="2400" b="1" dirty="0">
              <a:solidFill>
                <a:schemeClr val="bg1"/>
              </a:solidFill>
              <a:latin typeface="Utopia"/>
              <a:cs typeface="Utopia"/>
            </a:endParaRPr>
          </a:p>
          <a:p>
            <a:pPr marL="571500" indent="-571500">
              <a:buFont typeface="Arial" panose="020B0604020202020204" pitchFamily="34" charset="0"/>
              <a:buChar char="•"/>
            </a:pPr>
            <a:r>
              <a:rPr lang="en-US" sz="2400" dirty="0">
                <a:solidFill>
                  <a:schemeClr val="bg1"/>
                </a:solidFill>
                <a:latin typeface="Utopia"/>
                <a:cs typeface="Utopia"/>
              </a:rPr>
              <a:t>Hometown: Charlotte, NC</a:t>
            </a:r>
          </a:p>
          <a:p>
            <a:pPr marL="571500" indent="-571500">
              <a:buFont typeface="Arial" panose="020B0604020202020204" pitchFamily="34" charset="0"/>
              <a:buChar char="•"/>
            </a:pPr>
            <a:r>
              <a:rPr lang="en-US" sz="2400" dirty="0">
                <a:solidFill>
                  <a:schemeClr val="bg1"/>
                </a:solidFill>
                <a:latin typeface="Utopia"/>
                <a:cs typeface="Utopia"/>
              </a:rPr>
              <a:t>Major: M.S in Computer Science</a:t>
            </a:r>
          </a:p>
          <a:p>
            <a:pPr marL="571500" indent="-571500">
              <a:buFont typeface="Arial" panose="020B0604020202020204" pitchFamily="34" charset="0"/>
              <a:buChar char="•"/>
            </a:pPr>
            <a:r>
              <a:rPr lang="en-US" sz="2400" dirty="0">
                <a:solidFill>
                  <a:schemeClr val="bg1"/>
                </a:solidFill>
                <a:latin typeface="Utopia"/>
                <a:cs typeface="Utopia"/>
              </a:rPr>
              <a:t>Concentration: Software, Systems, </a:t>
            </a:r>
          </a:p>
          <a:p>
            <a:pPr lvl="1"/>
            <a:r>
              <a:rPr lang="en-US" sz="2400" dirty="0">
                <a:solidFill>
                  <a:schemeClr val="bg1"/>
                </a:solidFill>
                <a:latin typeface="Utopia"/>
                <a:cs typeface="Utopia"/>
              </a:rPr>
              <a:t>	                       and Networks</a:t>
            </a:r>
          </a:p>
          <a:p>
            <a:pPr marL="571500" indent="-571500">
              <a:buFont typeface="Arial" panose="020B0604020202020204" pitchFamily="34" charset="0"/>
              <a:buChar char="•"/>
            </a:pPr>
            <a:r>
              <a:rPr lang="en-US" sz="2400" dirty="0">
                <a:solidFill>
                  <a:schemeClr val="bg1"/>
                </a:solidFill>
                <a:latin typeface="Utopia"/>
                <a:cs typeface="Utopia"/>
              </a:rPr>
              <a:t>Graduation Year: December 2020</a:t>
            </a:r>
          </a:p>
          <a:p>
            <a:pPr marL="571500" indent="-571500">
              <a:buFont typeface="Arial" panose="020B0604020202020204" pitchFamily="34" charset="0"/>
              <a:buChar char="•"/>
            </a:pPr>
            <a:endParaRPr lang="en-US" sz="2400" b="1" dirty="0">
              <a:solidFill>
                <a:schemeClr val="bg1"/>
              </a:solidFill>
              <a:latin typeface="Utopia"/>
              <a:cs typeface="Utopia"/>
            </a:endParaRPr>
          </a:p>
          <a:p>
            <a:pPr algn="ctr"/>
            <a:endParaRPr lang="en-US" sz="4400" dirty="0">
              <a:latin typeface="Utopia"/>
              <a:cs typeface="Utopia"/>
            </a:endParaRPr>
          </a:p>
        </p:txBody>
      </p:sp>
      <p:pic>
        <p:nvPicPr>
          <p:cNvPr id="6" name="Picture 5">
            <a:extLst>
              <a:ext uri="{FF2B5EF4-FFF2-40B4-BE49-F238E27FC236}">
                <a16:creationId xmlns:a16="http://schemas.microsoft.com/office/drawing/2014/main" id="{05EF22DA-2594-45B8-911D-EFCD9860709E}"/>
              </a:ext>
            </a:extLst>
          </p:cNvPr>
          <p:cNvPicPr>
            <a:picLocks noChangeAspect="1"/>
          </p:cNvPicPr>
          <p:nvPr/>
        </p:nvPicPr>
        <p:blipFill>
          <a:blip r:embed="rId2"/>
          <a:stretch>
            <a:fillRect/>
          </a:stretch>
        </p:blipFill>
        <p:spPr>
          <a:xfrm>
            <a:off x="6741942" y="1202582"/>
            <a:ext cx="1963616" cy="4254501"/>
          </a:xfrm>
          <a:prstGeom prst="rect">
            <a:avLst/>
          </a:prstGeom>
        </p:spPr>
      </p:pic>
    </p:spTree>
    <p:extLst>
      <p:ext uri="{BB962C8B-B14F-4D97-AF65-F5344CB8AC3E}">
        <p14:creationId xmlns:p14="http://schemas.microsoft.com/office/powerpoint/2010/main" val="3716068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609600"/>
            <a:ext cx="7772400" cy="584776"/>
          </a:xfrm>
          <a:prstGeom prst="rect">
            <a:avLst/>
          </a:prstGeom>
          <a:noFill/>
        </p:spPr>
        <p:txBody>
          <a:bodyPr wrap="square" rtlCol="0">
            <a:spAutoFit/>
          </a:bodyPr>
          <a:lstStyle/>
          <a:p>
            <a:pPr algn="ctr"/>
            <a:r>
              <a:rPr lang="en-US" sz="3200" dirty="0">
                <a:solidFill>
                  <a:srgbClr val="FFFFFF"/>
                </a:solidFill>
                <a:latin typeface="Utopia"/>
                <a:cs typeface="Utopia"/>
              </a:rPr>
              <a:t>Meet the Team</a:t>
            </a:r>
          </a:p>
        </p:txBody>
      </p:sp>
      <p:sp>
        <p:nvSpPr>
          <p:cNvPr id="3" name="TextBox 2"/>
          <p:cNvSpPr txBox="1"/>
          <p:nvPr/>
        </p:nvSpPr>
        <p:spPr>
          <a:xfrm>
            <a:off x="685800" y="1676400"/>
            <a:ext cx="7772400" cy="3416320"/>
          </a:xfrm>
          <a:prstGeom prst="rect">
            <a:avLst/>
          </a:prstGeom>
          <a:noFill/>
        </p:spPr>
        <p:txBody>
          <a:bodyPr wrap="square" rtlCol="0">
            <a:spAutoFit/>
          </a:bodyPr>
          <a:lstStyle/>
          <a:p>
            <a:r>
              <a:rPr lang="en-US" sz="2800" dirty="0">
                <a:solidFill>
                  <a:schemeClr val="bg1"/>
                </a:solidFill>
                <a:latin typeface="Utopia"/>
                <a:cs typeface="Utopia"/>
              </a:rPr>
              <a:t>Hansa </a:t>
            </a:r>
            <a:r>
              <a:rPr lang="en-US" sz="2800" dirty="0" err="1">
                <a:solidFill>
                  <a:schemeClr val="bg1"/>
                </a:solidFill>
                <a:latin typeface="Utopia"/>
                <a:cs typeface="Utopia"/>
              </a:rPr>
              <a:t>Gajera</a:t>
            </a:r>
            <a:endParaRPr lang="en-US" sz="2800" dirty="0">
              <a:solidFill>
                <a:schemeClr val="bg1"/>
              </a:solidFill>
              <a:latin typeface="Utopia"/>
              <a:cs typeface="Utopia"/>
            </a:endParaRPr>
          </a:p>
          <a:p>
            <a:endParaRPr lang="en-US" sz="2400" b="1" dirty="0">
              <a:solidFill>
                <a:schemeClr val="bg1"/>
              </a:solidFill>
              <a:latin typeface="Utopia"/>
              <a:cs typeface="Utopia"/>
            </a:endParaRPr>
          </a:p>
          <a:p>
            <a:pPr marL="571500" indent="-571500">
              <a:buFont typeface="Arial" panose="020B0604020202020204" pitchFamily="34" charset="0"/>
              <a:buChar char="•"/>
            </a:pPr>
            <a:r>
              <a:rPr lang="en-US" sz="2400" dirty="0">
                <a:solidFill>
                  <a:schemeClr val="bg1"/>
                </a:solidFill>
                <a:latin typeface="Utopia"/>
                <a:cs typeface="Utopia"/>
              </a:rPr>
              <a:t>Hometown: Charlotte, NC</a:t>
            </a:r>
          </a:p>
          <a:p>
            <a:pPr marL="571500" indent="-571500">
              <a:buFont typeface="Arial" panose="020B0604020202020204" pitchFamily="34" charset="0"/>
              <a:buChar char="•"/>
            </a:pPr>
            <a:r>
              <a:rPr lang="en-US" sz="2400" dirty="0">
                <a:solidFill>
                  <a:schemeClr val="bg1"/>
                </a:solidFill>
                <a:latin typeface="Utopia"/>
                <a:cs typeface="Utopia"/>
              </a:rPr>
              <a:t>Major: M.S in Computer Science</a:t>
            </a:r>
          </a:p>
          <a:p>
            <a:pPr marL="571500" indent="-571500">
              <a:buFont typeface="Arial" panose="020B0604020202020204" pitchFamily="34" charset="0"/>
              <a:buChar char="•"/>
            </a:pPr>
            <a:r>
              <a:rPr lang="en-US" sz="2400" dirty="0">
                <a:solidFill>
                  <a:schemeClr val="bg1"/>
                </a:solidFill>
                <a:latin typeface="Utopia"/>
                <a:cs typeface="Utopia"/>
              </a:rPr>
              <a:t>Concentration: Data Science</a:t>
            </a:r>
          </a:p>
          <a:p>
            <a:pPr marL="571500" indent="-571500">
              <a:buFont typeface="Arial" panose="020B0604020202020204" pitchFamily="34" charset="0"/>
              <a:buChar char="•"/>
            </a:pPr>
            <a:r>
              <a:rPr lang="en-US" sz="2400" dirty="0">
                <a:solidFill>
                  <a:schemeClr val="bg1"/>
                </a:solidFill>
                <a:latin typeface="Utopia"/>
                <a:cs typeface="Utopia"/>
              </a:rPr>
              <a:t>Graduation Year: May 2020</a:t>
            </a:r>
          </a:p>
          <a:p>
            <a:pPr marL="571500" indent="-571500">
              <a:buFont typeface="Arial" panose="020B0604020202020204" pitchFamily="34" charset="0"/>
              <a:buChar char="•"/>
            </a:pPr>
            <a:endParaRPr lang="en-US" sz="2400" b="1" dirty="0">
              <a:solidFill>
                <a:schemeClr val="bg1"/>
              </a:solidFill>
              <a:latin typeface="Utopia"/>
              <a:cs typeface="Utopia"/>
            </a:endParaRPr>
          </a:p>
          <a:p>
            <a:pPr algn="ctr"/>
            <a:endParaRPr lang="en-US" sz="4400" dirty="0">
              <a:latin typeface="Utopia"/>
              <a:cs typeface="Utopia"/>
            </a:endParaRPr>
          </a:p>
        </p:txBody>
      </p:sp>
      <p:pic>
        <p:nvPicPr>
          <p:cNvPr id="5" name="Picture 4">
            <a:extLst>
              <a:ext uri="{FF2B5EF4-FFF2-40B4-BE49-F238E27FC236}">
                <a16:creationId xmlns:a16="http://schemas.microsoft.com/office/drawing/2014/main" id="{AA55DF93-9AA2-4FE7-BDF4-E096F6CCAEAE}"/>
              </a:ext>
            </a:extLst>
          </p:cNvPr>
          <p:cNvPicPr>
            <a:picLocks noChangeAspect="1"/>
          </p:cNvPicPr>
          <p:nvPr/>
        </p:nvPicPr>
        <p:blipFill>
          <a:blip r:embed="rId2"/>
          <a:stretch>
            <a:fillRect/>
          </a:stretch>
        </p:blipFill>
        <p:spPr>
          <a:xfrm>
            <a:off x="5791200" y="1905000"/>
            <a:ext cx="3238500" cy="3238500"/>
          </a:xfrm>
          <a:prstGeom prst="rect">
            <a:avLst/>
          </a:prstGeom>
        </p:spPr>
      </p:pic>
    </p:spTree>
    <p:extLst>
      <p:ext uri="{BB962C8B-B14F-4D97-AF65-F5344CB8AC3E}">
        <p14:creationId xmlns:p14="http://schemas.microsoft.com/office/powerpoint/2010/main" val="1462831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152400"/>
            <a:ext cx="7772400" cy="646331"/>
          </a:xfrm>
          <a:prstGeom prst="rect">
            <a:avLst/>
          </a:prstGeom>
          <a:noFill/>
        </p:spPr>
        <p:txBody>
          <a:bodyPr wrap="square" rtlCol="0">
            <a:spAutoFit/>
          </a:bodyPr>
          <a:lstStyle/>
          <a:p>
            <a:pPr algn="ctr"/>
            <a:r>
              <a:rPr lang="en-US" sz="3600" dirty="0">
                <a:solidFill>
                  <a:srgbClr val="FFFFFF"/>
                </a:solidFill>
                <a:latin typeface="Utopia"/>
                <a:cs typeface="Utopia"/>
              </a:rPr>
              <a:t>Scope</a:t>
            </a:r>
          </a:p>
        </p:txBody>
      </p:sp>
      <p:sp>
        <p:nvSpPr>
          <p:cNvPr id="3" name="TextBox 2"/>
          <p:cNvSpPr txBox="1"/>
          <p:nvPr/>
        </p:nvSpPr>
        <p:spPr>
          <a:xfrm>
            <a:off x="381000" y="914400"/>
            <a:ext cx="8610600" cy="6063198"/>
          </a:xfrm>
          <a:prstGeom prst="rect">
            <a:avLst/>
          </a:prstGeom>
          <a:noFill/>
        </p:spPr>
        <p:txBody>
          <a:bodyPr wrap="square" rtlCol="0">
            <a:spAutoFit/>
          </a:bodyPr>
          <a:lstStyle/>
          <a:p>
            <a:r>
              <a:rPr lang="en-US" sz="2800" dirty="0">
                <a:solidFill>
                  <a:schemeClr val="bg1"/>
                </a:solidFill>
                <a:latin typeface="Utopia"/>
                <a:cs typeface="Utopia"/>
              </a:rPr>
              <a:t>Statement of the Scope for Mobile Meals:</a:t>
            </a:r>
          </a:p>
          <a:p>
            <a:endParaRPr lang="en-US" sz="2800" dirty="0">
              <a:solidFill>
                <a:schemeClr val="bg1"/>
              </a:solidFill>
              <a:latin typeface="Utopia"/>
              <a:cs typeface="Utopia"/>
            </a:endParaRPr>
          </a:p>
          <a:p>
            <a:pPr algn="just"/>
            <a:r>
              <a:rPr lang="en-US" sz="1600" dirty="0">
                <a:solidFill>
                  <a:schemeClr val="bg1"/>
                </a:solidFill>
                <a:latin typeface="Utopia"/>
                <a:cs typeface="Utopia"/>
              </a:rPr>
              <a:t>	Mobile Meals project scope is to track and maintain database information for meal service providers, meal ordering persons like students, staff and campus faculty, an approved list of driver for meal delivery. We are tracking driver’s data with vehicle he uses along with his latest driver’s license information. Drivers will be rated by on time delivery via Rate My Delivery feature. We will maintain list of locations within the UNCC campus which are considered designated areas as meal pickup/delivery for this project purpose.</a:t>
            </a:r>
          </a:p>
          <a:p>
            <a:pPr algn="just"/>
            <a:endParaRPr lang="en-US" sz="1600" dirty="0">
              <a:solidFill>
                <a:schemeClr val="bg1"/>
              </a:solidFill>
              <a:latin typeface="Utopia"/>
              <a:cs typeface="Utopia"/>
            </a:endParaRPr>
          </a:p>
          <a:p>
            <a:pPr algn="just"/>
            <a:r>
              <a:rPr lang="en-US" sz="2400" dirty="0">
                <a:solidFill>
                  <a:schemeClr val="bg1"/>
                </a:solidFill>
                <a:latin typeface="Utopia"/>
                <a:cs typeface="Utopia"/>
              </a:rPr>
              <a:t>	</a:t>
            </a:r>
            <a:r>
              <a:rPr lang="en-US" sz="1600" dirty="0">
                <a:solidFill>
                  <a:schemeClr val="bg1"/>
                </a:solidFill>
                <a:latin typeface="Utopia"/>
              </a:rPr>
              <a:t>Restaurant’s menu items and other detailed database design related to restaurant is out of scope for this project. While we will keep track of approved list of food providers, restaurant as a part of this project to track food providers and their locations.</a:t>
            </a:r>
          </a:p>
          <a:p>
            <a:pPr algn="just"/>
            <a:endParaRPr lang="en-US" sz="1600" dirty="0">
              <a:solidFill>
                <a:schemeClr val="bg1"/>
              </a:solidFill>
              <a:latin typeface="Utopia"/>
            </a:endParaRPr>
          </a:p>
          <a:p>
            <a:pPr algn="just"/>
            <a:r>
              <a:rPr lang="en-US" sz="1600" dirty="0">
                <a:solidFill>
                  <a:schemeClr val="bg1"/>
                </a:solidFill>
                <a:latin typeface="Utopia"/>
              </a:rPr>
              <a:t>	The transaction of any meal order would be an item with item price as generic billing purpose rather than naming each item separately and billing them separately. For each order there will be additional delivery charge applied as 5$ flat fees while item price will be inclusive of all taxes, tips etc. so we are excluding it from the scope.</a:t>
            </a:r>
          </a:p>
          <a:p>
            <a:pPr algn="just"/>
            <a:endParaRPr lang="en-US" sz="1600" dirty="0">
              <a:solidFill>
                <a:schemeClr val="bg1"/>
              </a:solidFill>
              <a:latin typeface="Utopia"/>
            </a:endParaRPr>
          </a:p>
          <a:p>
            <a:pPr marL="571500" indent="-571500">
              <a:buFont typeface="Arial" panose="020B0604020202020204" pitchFamily="34" charset="0"/>
              <a:buChar char="•"/>
            </a:pPr>
            <a:endParaRPr lang="en-US" sz="2400" b="1" dirty="0">
              <a:solidFill>
                <a:schemeClr val="bg1"/>
              </a:solidFill>
              <a:latin typeface="Utopia"/>
              <a:cs typeface="Utopia"/>
            </a:endParaRPr>
          </a:p>
          <a:p>
            <a:pPr algn="ctr"/>
            <a:endParaRPr lang="en-US" sz="4400" dirty="0">
              <a:latin typeface="Utopia"/>
              <a:cs typeface="Utopia"/>
            </a:endParaRPr>
          </a:p>
        </p:txBody>
      </p:sp>
    </p:spTree>
    <p:extLst>
      <p:ext uri="{BB962C8B-B14F-4D97-AF65-F5344CB8AC3E}">
        <p14:creationId xmlns:p14="http://schemas.microsoft.com/office/powerpoint/2010/main" val="2021378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152400"/>
            <a:ext cx="7772400" cy="646331"/>
          </a:xfrm>
          <a:prstGeom prst="rect">
            <a:avLst/>
          </a:prstGeom>
          <a:noFill/>
        </p:spPr>
        <p:txBody>
          <a:bodyPr wrap="square" rtlCol="0">
            <a:spAutoFit/>
          </a:bodyPr>
          <a:lstStyle/>
          <a:p>
            <a:pPr algn="ctr"/>
            <a:r>
              <a:rPr lang="en-US" sz="3600" dirty="0">
                <a:solidFill>
                  <a:srgbClr val="FFFFFF"/>
                </a:solidFill>
                <a:latin typeface="Utopia"/>
                <a:cs typeface="Utopia"/>
              </a:rPr>
              <a:t>Business Rules</a:t>
            </a:r>
          </a:p>
        </p:txBody>
      </p:sp>
      <p:sp>
        <p:nvSpPr>
          <p:cNvPr id="3" name="TextBox 2"/>
          <p:cNvSpPr txBox="1"/>
          <p:nvPr/>
        </p:nvSpPr>
        <p:spPr>
          <a:xfrm>
            <a:off x="685800" y="1066800"/>
            <a:ext cx="7772400" cy="7355860"/>
          </a:xfrm>
          <a:prstGeom prst="rect">
            <a:avLst/>
          </a:prstGeom>
          <a:noFill/>
        </p:spPr>
        <p:txBody>
          <a:bodyPr wrap="square" rtlCol="0">
            <a:spAutoFit/>
          </a:bodyPr>
          <a:lstStyle/>
          <a:p>
            <a:pPr marL="571500" indent="-571500">
              <a:buFont typeface="Arial" panose="020B0604020202020204" pitchFamily="34" charset="0"/>
              <a:buChar char="•"/>
            </a:pPr>
            <a:r>
              <a:rPr lang="en-US" sz="1600" dirty="0">
                <a:solidFill>
                  <a:schemeClr val="bg1"/>
                </a:solidFill>
                <a:latin typeface="Utopia"/>
                <a:cs typeface="Utopia"/>
              </a:rPr>
              <a:t>Person Type should be master data with person Type Name as Staff, Faculty and student only.</a:t>
            </a:r>
          </a:p>
          <a:p>
            <a:pPr marL="571500" indent="-571500">
              <a:buFont typeface="Arial" panose="020B0604020202020204" pitchFamily="34" charset="0"/>
              <a:buChar char="•"/>
            </a:pPr>
            <a:r>
              <a:rPr lang="en-US" sz="1600" dirty="0">
                <a:solidFill>
                  <a:schemeClr val="bg1"/>
                </a:solidFill>
                <a:latin typeface="Utopia"/>
                <a:cs typeface="Utopia"/>
              </a:rPr>
              <a:t>Person table can contain one or many items with same person Type.</a:t>
            </a:r>
          </a:p>
          <a:p>
            <a:pPr marL="571500" indent="-571500">
              <a:buFont typeface="Arial" panose="020B0604020202020204" pitchFamily="34" charset="0"/>
              <a:buChar char="•"/>
            </a:pPr>
            <a:r>
              <a:rPr lang="en-US" sz="1600" dirty="0">
                <a:solidFill>
                  <a:schemeClr val="bg1"/>
                </a:solidFill>
                <a:latin typeface="Utopia"/>
                <a:cs typeface="Utopia"/>
              </a:rPr>
              <a:t>Staff, Faculty and Student table can have many to one relation with Person table.</a:t>
            </a:r>
          </a:p>
          <a:p>
            <a:pPr marL="571500" indent="-571500">
              <a:buFont typeface="Arial" panose="020B0604020202020204" pitchFamily="34" charset="0"/>
              <a:buChar char="•"/>
            </a:pPr>
            <a:r>
              <a:rPr lang="en-US" sz="1600" dirty="0">
                <a:solidFill>
                  <a:schemeClr val="bg1"/>
                </a:solidFill>
                <a:latin typeface="Utopia"/>
                <a:cs typeface="Utopia"/>
              </a:rPr>
              <a:t>Vehicle table must maintain all the vehicles being used by students for meal delivery.</a:t>
            </a:r>
          </a:p>
          <a:p>
            <a:pPr marL="571500" indent="-571500">
              <a:buFont typeface="Arial" panose="020B0604020202020204" pitchFamily="34" charset="0"/>
              <a:buChar char="•"/>
            </a:pPr>
            <a:r>
              <a:rPr lang="en-US" sz="1600" dirty="0">
                <a:solidFill>
                  <a:schemeClr val="bg1"/>
                </a:solidFill>
                <a:latin typeface="Utopia"/>
                <a:cs typeface="Utopia"/>
              </a:rPr>
              <a:t>Driver table should hold student drivers license information and they are </a:t>
            </a:r>
            <a:r>
              <a:rPr lang="en-US" sz="1600" dirty="0" err="1">
                <a:solidFill>
                  <a:schemeClr val="bg1"/>
                </a:solidFill>
                <a:latin typeface="Utopia"/>
                <a:cs typeface="Utopia"/>
              </a:rPr>
              <a:t>IsValidandApproved</a:t>
            </a:r>
            <a:r>
              <a:rPr lang="en-US" sz="1600" dirty="0">
                <a:solidFill>
                  <a:schemeClr val="bg1"/>
                </a:solidFill>
                <a:latin typeface="Utopia"/>
                <a:cs typeface="Utopia"/>
              </a:rPr>
              <a:t> by default. </a:t>
            </a:r>
          </a:p>
          <a:p>
            <a:pPr marL="571500" indent="-571500">
              <a:buFont typeface="Arial" panose="020B0604020202020204" pitchFamily="34" charset="0"/>
              <a:buChar char="•"/>
            </a:pPr>
            <a:r>
              <a:rPr lang="en-US" sz="1600" dirty="0">
                <a:solidFill>
                  <a:schemeClr val="bg1"/>
                </a:solidFill>
                <a:latin typeface="Utopia"/>
                <a:cs typeface="Utopia"/>
              </a:rPr>
              <a:t>License expiry date in Driver table should be future date and must set </a:t>
            </a:r>
            <a:r>
              <a:rPr lang="en-US" sz="1600" dirty="0" err="1">
                <a:solidFill>
                  <a:schemeClr val="bg1"/>
                </a:solidFill>
                <a:latin typeface="Utopia"/>
                <a:cs typeface="Utopia"/>
              </a:rPr>
              <a:t>IsValidandApproved</a:t>
            </a:r>
            <a:r>
              <a:rPr lang="en-US" sz="1600" dirty="0">
                <a:solidFill>
                  <a:schemeClr val="bg1"/>
                </a:solidFill>
                <a:latin typeface="Utopia"/>
                <a:cs typeface="Utopia"/>
              </a:rPr>
              <a:t> flag to False if its past date. </a:t>
            </a:r>
          </a:p>
          <a:p>
            <a:pPr marL="571500" indent="-571500">
              <a:buFont typeface="Arial" panose="020B0604020202020204" pitchFamily="34" charset="0"/>
              <a:buChar char="•"/>
            </a:pPr>
            <a:r>
              <a:rPr lang="en-US" sz="1600" dirty="0">
                <a:solidFill>
                  <a:schemeClr val="bg1"/>
                </a:solidFill>
                <a:latin typeface="Utopia"/>
                <a:cs typeface="Utopia"/>
              </a:rPr>
              <a:t>Driver table must have </a:t>
            </a:r>
            <a:r>
              <a:rPr lang="en-US" sz="1600" dirty="0" err="1">
                <a:solidFill>
                  <a:schemeClr val="bg1"/>
                </a:solidFill>
                <a:latin typeface="Utopia"/>
                <a:cs typeface="Utopia"/>
              </a:rPr>
              <a:t>IsValidandApproved</a:t>
            </a:r>
            <a:r>
              <a:rPr lang="en-US" sz="1600" dirty="0">
                <a:solidFill>
                  <a:schemeClr val="bg1"/>
                </a:solidFill>
                <a:latin typeface="Utopia"/>
                <a:cs typeface="Utopia"/>
              </a:rPr>
              <a:t> Flag true when new record is added to Drive table.</a:t>
            </a:r>
          </a:p>
          <a:p>
            <a:pPr marL="571500" indent="-571500">
              <a:buFont typeface="Arial" panose="020B0604020202020204" pitchFamily="34" charset="0"/>
              <a:buChar char="•"/>
            </a:pPr>
            <a:r>
              <a:rPr lang="en-US" sz="1600" dirty="0">
                <a:solidFill>
                  <a:schemeClr val="bg1"/>
                </a:solidFill>
                <a:latin typeface="Utopia"/>
                <a:cs typeface="Utopia"/>
              </a:rPr>
              <a:t>Driver table must contain list of student drivers whose </a:t>
            </a:r>
            <a:r>
              <a:rPr lang="en-US" sz="1600" dirty="0" err="1">
                <a:solidFill>
                  <a:schemeClr val="bg1"/>
                </a:solidFill>
                <a:latin typeface="Utopia"/>
                <a:cs typeface="Utopia"/>
              </a:rPr>
              <a:t>gradYear</a:t>
            </a:r>
            <a:r>
              <a:rPr lang="en-US" sz="1600" dirty="0">
                <a:solidFill>
                  <a:schemeClr val="bg1"/>
                </a:solidFill>
                <a:latin typeface="Utopia"/>
                <a:cs typeface="Utopia"/>
              </a:rPr>
              <a:t> is future year and it should raise </a:t>
            </a:r>
            <a:r>
              <a:rPr lang="en-US" sz="1600" dirty="0" err="1">
                <a:solidFill>
                  <a:schemeClr val="bg1"/>
                </a:solidFill>
                <a:latin typeface="Utopia"/>
                <a:cs typeface="Utopia"/>
              </a:rPr>
              <a:t>IsValidandApproved</a:t>
            </a:r>
            <a:r>
              <a:rPr lang="en-US" sz="1600" dirty="0">
                <a:solidFill>
                  <a:schemeClr val="bg1"/>
                </a:solidFill>
                <a:latin typeface="Utopia"/>
                <a:cs typeface="Utopia"/>
              </a:rPr>
              <a:t> flag to false for past </a:t>
            </a:r>
            <a:r>
              <a:rPr lang="en-US" sz="1600" dirty="0" err="1">
                <a:solidFill>
                  <a:schemeClr val="bg1"/>
                </a:solidFill>
                <a:latin typeface="Utopia"/>
                <a:cs typeface="Utopia"/>
              </a:rPr>
              <a:t>gradyear</a:t>
            </a:r>
            <a:r>
              <a:rPr lang="en-US" sz="1600" dirty="0">
                <a:solidFill>
                  <a:schemeClr val="bg1"/>
                </a:solidFill>
                <a:latin typeface="Utopia"/>
                <a:cs typeface="Utopia"/>
              </a:rPr>
              <a:t> students.</a:t>
            </a:r>
          </a:p>
          <a:p>
            <a:pPr marL="571500" indent="-571500">
              <a:buFont typeface="Arial" panose="020B0604020202020204" pitchFamily="34" charset="0"/>
              <a:buChar char="•"/>
            </a:pPr>
            <a:r>
              <a:rPr lang="en-US" sz="1600" dirty="0">
                <a:solidFill>
                  <a:schemeClr val="bg1"/>
                </a:solidFill>
                <a:latin typeface="Utopia"/>
                <a:cs typeface="Utopia"/>
              </a:rPr>
              <a:t>Meal Deliver Location must be list of locations within UNCC (university  campus area).</a:t>
            </a:r>
          </a:p>
          <a:p>
            <a:pPr marL="571500" indent="-571500">
              <a:buFont typeface="Arial" panose="020B0604020202020204" pitchFamily="34" charset="0"/>
              <a:buChar char="•"/>
            </a:pPr>
            <a:r>
              <a:rPr lang="en-US" sz="1600" dirty="0">
                <a:solidFill>
                  <a:schemeClr val="bg1"/>
                </a:solidFill>
                <a:latin typeface="Utopia"/>
                <a:cs typeface="Utopia"/>
              </a:rPr>
              <a:t>Each meal order must be associated with deliver location, delivery person and person who order meal.</a:t>
            </a:r>
          </a:p>
          <a:p>
            <a:pPr marL="571500" indent="-571500">
              <a:buFont typeface="Arial" panose="020B0604020202020204" pitchFamily="34" charset="0"/>
              <a:buChar char="•"/>
            </a:pPr>
            <a:r>
              <a:rPr lang="en-US" sz="1600" dirty="0">
                <a:solidFill>
                  <a:schemeClr val="bg1"/>
                </a:solidFill>
                <a:latin typeface="Utopia"/>
                <a:cs typeface="Utopia"/>
              </a:rPr>
              <a:t>Each meal provider must be registered to meal provider database for </a:t>
            </a:r>
            <a:r>
              <a:rPr lang="en-US" sz="1600" dirty="0" err="1">
                <a:solidFill>
                  <a:schemeClr val="bg1"/>
                </a:solidFill>
                <a:latin typeface="Utopia"/>
                <a:cs typeface="Utopia"/>
              </a:rPr>
              <a:t>Mobile_Meal</a:t>
            </a:r>
            <a:r>
              <a:rPr lang="en-US" sz="1600" dirty="0">
                <a:solidFill>
                  <a:schemeClr val="bg1"/>
                </a:solidFill>
                <a:latin typeface="Utopia"/>
                <a:cs typeface="Utopia"/>
              </a:rPr>
              <a:t> application in order to provide/supply meal to campus persons.</a:t>
            </a:r>
          </a:p>
          <a:p>
            <a:pPr marL="571500" indent="-571500">
              <a:buFont typeface="Arial" panose="020B0604020202020204" pitchFamily="34" charset="0"/>
              <a:buChar char="•"/>
            </a:pPr>
            <a:endParaRPr lang="en-US" sz="1400" dirty="0">
              <a:solidFill>
                <a:schemeClr val="bg1"/>
              </a:solidFill>
              <a:latin typeface="Utopia"/>
              <a:cs typeface="Utopia"/>
            </a:endParaRPr>
          </a:p>
          <a:p>
            <a:pPr marL="571500" indent="-571500">
              <a:buFont typeface="Arial" panose="020B0604020202020204" pitchFamily="34" charset="0"/>
              <a:buChar char="•"/>
            </a:pPr>
            <a:endParaRPr lang="en-US" sz="1400" dirty="0">
              <a:solidFill>
                <a:schemeClr val="bg1"/>
              </a:solidFill>
              <a:latin typeface="Utopia"/>
              <a:cs typeface="Utopia"/>
            </a:endParaRPr>
          </a:p>
          <a:p>
            <a:pPr marL="571500" indent="-571500">
              <a:buFont typeface="Arial" panose="020B0604020202020204" pitchFamily="34" charset="0"/>
              <a:buChar char="•"/>
            </a:pPr>
            <a:endParaRPr lang="en-US" sz="1400" dirty="0">
              <a:solidFill>
                <a:schemeClr val="bg1"/>
              </a:solidFill>
              <a:latin typeface="Utopia"/>
              <a:cs typeface="Utopia"/>
            </a:endParaRPr>
          </a:p>
          <a:p>
            <a:pPr marL="571500" indent="-571500">
              <a:buFont typeface="Arial" panose="020B0604020202020204" pitchFamily="34" charset="0"/>
              <a:buChar char="•"/>
            </a:pPr>
            <a:endParaRPr lang="en-US" sz="1400" dirty="0">
              <a:solidFill>
                <a:schemeClr val="bg1"/>
              </a:solidFill>
              <a:latin typeface="Utopia"/>
              <a:cs typeface="Utopia"/>
            </a:endParaRPr>
          </a:p>
          <a:p>
            <a:pPr marL="571500" indent="-571500">
              <a:buFont typeface="Arial" panose="020B0604020202020204" pitchFamily="34" charset="0"/>
              <a:buChar char="•"/>
            </a:pPr>
            <a:endParaRPr lang="en-US" sz="1400" dirty="0">
              <a:solidFill>
                <a:schemeClr val="bg1"/>
              </a:solidFill>
              <a:latin typeface="Utopia"/>
              <a:cs typeface="Utopia"/>
            </a:endParaRPr>
          </a:p>
          <a:p>
            <a:pPr algn="just"/>
            <a:r>
              <a:rPr lang="en-US" sz="1400" dirty="0">
                <a:solidFill>
                  <a:schemeClr val="bg1"/>
                </a:solidFill>
                <a:latin typeface="Utopia"/>
              </a:rPr>
              <a:t>.</a:t>
            </a:r>
          </a:p>
          <a:p>
            <a:pPr algn="just"/>
            <a:endParaRPr lang="en-US" sz="1600" dirty="0">
              <a:solidFill>
                <a:schemeClr val="bg1"/>
              </a:solidFill>
              <a:latin typeface="Utopia"/>
            </a:endParaRPr>
          </a:p>
          <a:p>
            <a:pPr marL="571500" indent="-571500">
              <a:buFont typeface="Arial" panose="020B0604020202020204" pitchFamily="34" charset="0"/>
              <a:buChar char="•"/>
            </a:pPr>
            <a:endParaRPr lang="en-US" sz="2400" b="1" dirty="0">
              <a:solidFill>
                <a:schemeClr val="bg1"/>
              </a:solidFill>
              <a:latin typeface="Utopia"/>
              <a:cs typeface="Utopia"/>
            </a:endParaRPr>
          </a:p>
          <a:p>
            <a:pPr algn="ctr"/>
            <a:endParaRPr lang="en-US" sz="4400" dirty="0">
              <a:latin typeface="Utopia"/>
              <a:cs typeface="Utopia"/>
            </a:endParaRPr>
          </a:p>
        </p:txBody>
      </p:sp>
    </p:spTree>
    <p:extLst>
      <p:ext uri="{BB962C8B-B14F-4D97-AF65-F5344CB8AC3E}">
        <p14:creationId xmlns:p14="http://schemas.microsoft.com/office/powerpoint/2010/main" val="1627996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5E09AD-945F-4720-871A-A2C227D01125}"/>
              </a:ext>
            </a:extLst>
          </p:cNvPr>
          <p:cNvPicPr>
            <a:picLocks noChangeAspect="1"/>
          </p:cNvPicPr>
          <p:nvPr/>
        </p:nvPicPr>
        <p:blipFill>
          <a:blip r:embed="rId2"/>
          <a:stretch>
            <a:fillRect/>
          </a:stretch>
        </p:blipFill>
        <p:spPr>
          <a:xfrm>
            <a:off x="2057400" y="304800"/>
            <a:ext cx="6781800" cy="5320657"/>
          </a:xfrm>
          <a:prstGeom prst="rect">
            <a:avLst/>
          </a:prstGeom>
        </p:spPr>
      </p:pic>
      <p:sp>
        <p:nvSpPr>
          <p:cNvPr id="3" name="TextBox 2">
            <a:extLst>
              <a:ext uri="{FF2B5EF4-FFF2-40B4-BE49-F238E27FC236}">
                <a16:creationId xmlns:a16="http://schemas.microsoft.com/office/drawing/2014/main" id="{691C90DF-1044-4F89-AE26-B8902C0DEF1F}"/>
              </a:ext>
            </a:extLst>
          </p:cNvPr>
          <p:cNvSpPr txBox="1"/>
          <p:nvPr/>
        </p:nvSpPr>
        <p:spPr>
          <a:xfrm>
            <a:off x="152400" y="2228671"/>
            <a:ext cx="1828800" cy="1200329"/>
          </a:xfrm>
          <a:prstGeom prst="rect">
            <a:avLst/>
          </a:prstGeom>
          <a:noFill/>
        </p:spPr>
        <p:txBody>
          <a:bodyPr wrap="square" rtlCol="0">
            <a:spAutoFit/>
          </a:bodyPr>
          <a:lstStyle/>
          <a:p>
            <a:r>
              <a:rPr lang="en-US" sz="3600" dirty="0">
                <a:solidFill>
                  <a:schemeClr val="bg1"/>
                </a:solidFill>
              </a:rPr>
              <a:t>EERD Diagram</a:t>
            </a:r>
          </a:p>
        </p:txBody>
      </p:sp>
    </p:spTree>
    <p:extLst>
      <p:ext uri="{BB962C8B-B14F-4D97-AF65-F5344CB8AC3E}">
        <p14:creationId xmlns:p14="http://schemas.microsoft.com/office/powerpoint/2010/main" val="2298461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0F05EB-2482-4597-B9F8-1620884BB050}"/>
              </a:ext>
            </a:extLst>
          </p:cNvPr>
          <p:cNvPicPr>
            <a:picLocks noChangeAspect="1"/>
          </p:cNvPicPr>
          <p:nvPr/>
        </p:nvPicPr>
        <p:blipFill>
          <a:blip r:embed="rId2"/>
          <a:stretch>
            <a:fillRect/>
          </a:stretch>
        </p:blipFill>
        <p:spPr>
          <a:xfrm>
            <a:off x="2590800" y="76200"/>
            <a:ext cx="6400800" cy="5475119"/>
          </a:xfrm>
          <a:prstGeom prst="rect">
            <a:avLst/>
          </a:prstGeom>
        </p:spPr>
      </p:pic>
      <p:sp>
        <p:nvSpPr>
          <p:cNvPr id="3" name="TextBox 2">
            <a:extLst>
              <a:ext uri="{FF2B5EF4-FFF2-40B4-BE49-F238E27FC236}">
                <a16:creationId xmlns:a16="http://schemas.microsoft.com/office/drawing/2014/main" id="{5ADF5BA1-06A6-4FE5-A9BA-FC3F997DE0BE}"/>
              </a:ext>
            </a:extLst>
          </p:cNvPr>
          <p:cNvSpPr txBox="1"/>
          <p:nvPr/>
        </p:nvSpPr>
        <p:spPr>
          <a:xfrm>
            <a:off x="228600" y="2362200"/>
            <a:ext cx="2133600" cy="769441"/>
          </a:xfrm>
          <a:prstGeom prst="rect">
            <a:avLst/>
          </a:prstGeom>
          <a:noFill/>
        </p:spPr>
        <p:txBody>
          <a:bodyPr wrap="square" rtlCol="0">
            <a:spAutoFit/>
          </a:bodyPr>
          <a:lstStyle/>
          <a:p>
            <a:r>
              <a:rPr lang="en-US" sz="4400" dirty="0">
                <a:solidFill>
                  <a:schemeClr val="bg1"/>
                </a:solidFill>
              </a:rPr>
              <a:t>Schema</a:t>
            </a:r>
          </a:p>
        </p:txBody>
      </p:sp>
    </p:spTree>
    <p:extLst>
      <p:ext uri="{BB962C8B-B14F-4D97-AF65-F5344CB8AC3E}">
        <p14:creationId xmlns:p14="http://schemas.microsoft.com/office/powerpoint/2010/main" val="20849759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TotalTime>
  <Words>618</Words>
  <Application>Microsoft Office PowerPoint</Application>
  <PresentationFormat>On-screen Show (4:3)</PresentationFormat>
  <Paragraphs>81</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Utopia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Nithya Sri Srinivasan</dc:creator>
  <cp:lastModifiedBy>Nithya Sri Srinivasan</cp:lastModifiedBy>
  <cp:revision>29</cp:revision>
  <dcterms:created xsi:type="dcterms:W3CDTF">2019-12-10T21:37:42Z</dcterms:created>
  <dcterms:modified xsi:type="dcterms:W3CDTF">2019-12-10T17:50:42Z</dcterms:modified>
</cp:coreProperties>
</file>